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3.xml" ContentType="application/vnd.openxmlformats-officedocument.presentationml.notesSlid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306" r:id="rId5"/>
    <p:sldId id="310" r:id="rId6"/>
    <p:sldId id="309" r:id="rId7"/>
    <p:sldId id="308" r:id="rId8"/>
    <p:sldId id="311" r:id="rId9"/>
    <p:sldId id="318" r:id="rId10"/>
    <p:sldId id="330" r:id="rId11"/>
    <p:sldId id="321" r:id="rId12"/>
    <p:sldId id="325" r:id="rId13"/>
    <p:sldId id="319" r:id="rId14"/>
    <p:sldId id="331" r:id="rId15"/>
    <p:sldId id="324" r:id="rId16"/>
    <p:sldId id="326" r:id="rId17"/>
    <p:sldId id="320" r:id="rId18"/>
    <p:sldId id="315" r:id="rId19"/>
    <p:sldId id="312" r:id="rId20"/>
    <p:sldId id="327" r:id="rId21"/>
    <p:sldId id="316" r:id="rId22"/>
    <p:sldId id="328" r:id="rId23"/>
    <p:sldId id="329" r:id="rId2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F9B"/>
    <a:srgbClr val="CBD7EA"/>
    <a:srgbClr val="2C6F5A"/>
    <a:srgbClr val="45A688"/>
    <a:srgbClr val="239368"/>
    <a:srgbClr val="5D89D7"/>
    <a:srgbClr val="2E8867"/>
    <a:srgbClr val="309370"/>
    <a:srgbClr val="368D75"/>
    <a:srgbClr val="4398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3"/>
    <p:restoredTop sz="94648"/>
  </p:normalViewPr>
  <p:slideViewPr>
    <p:cSldViewPr snapToGrid="0" snapToObjects="1">
      <p:cViewPr varScale="1">
        <p:scale>
          <a:sx n="110" d="100"/>
          <a:sy n="110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PIB\2019\I%20TRIMESTRE\PIB%20TRIMESTR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COMERCIO%20EXTERIOR\IMPORTACIONES\2019\CUBO%20IMPORTACION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COMERCIO%20EXTERIOR\IMPORTACIONES\2019\CUBO%20IMPORTACION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EMPLEO\2018\12-DICIEMBRE\CUADR&#211;%20Y%20GR&#193;FIC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EMPLEO\2019\CUADR&#211;%20Y%20GR&#193;FIC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EMPLEO\2019\CUADR&#211;%20Y%20GR&#193;FIC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EMPLEO\2019\CUADR&#211;%20Y%20GR&#193;FIC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9-REQUERIMIENTOS\297-CIFRAS%20MINISTERIO\PIB%20TRIMESTR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10-INDICADORES%20ECON&#211;MICOS\PIB\2019\I%20TRIMESTRE\PIB%20TRIMESTR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OS\Nestorj.Hernandez\Documents\NESTOR%20JULIO%20HERNANDEZ\1-MADR\9-REQUERIMIENTOS\297-CIFRAS%20MINISTERIO\PIB%20TRIMESTR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UMENTOS\Nestorj.Hernandez\Documents\NESTOR%20JULIO%20HERNANDEZ\1-MADR\10-COMERCIO%20EXTERIOR\EXPORTACIONES\2019\CUBO.xlsx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UMENTOS\Nestorj.Hernandez\Documents\NESTOR%20JULIO%20HERNANDEZ\1-MADR\10-COMERCIO%20EXTERIOR\EXPORTACIONES\2019\CUBO.xlsx" TargetMode="External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67481904078535E-2"/>
          <c:y val="2.2079622247218749E-2"/>
          <c:w val="0.94670542635658916"/>
          <c:h val="0.76327573507466795"/>
        </c:manualLayout>
      </c:layout>
      <c:lineChart>
        <c:grouping val="standard"/>
        <c:varyColors val="0"/>
        <c:ser>
          <c:idx val="0"/>
          <c:order val="0"/>
          <c:tx>
            <c:strRef>
              <c:f>'PIB RAMAS'!$A$75</c:f>
              <c:strCache>
                <c:ptCount val="1"/>
                <c:pt idx="0">
                  <c:v>Agricultura, ganadería, caza, silvicultura y pesca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"/>
              <c:layout>
                <c:manualLayout>
                  <c:x val="-3.586362493242571E-2"/>
                  <c:y val="4.76577371280003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650033275184385E-2"/>
                  <c:y val="3.7374988627861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7749187109557923E-2"/>
                  <c:y val="5.52267275855614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351104278645611E-2"/>
                      <c:h val="7.7223623689058635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-2.4529568018382759E-2"/>
                  <c:y val="5.15470803031803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351104278645611E-2"/>
                      <c:h val="7.7223623689058635E-2"/>
                    </c:manualLayout>
                  </c15:layout>
                </c:ext>
              </c:extLst>
            </c:dLbl>
            <c:dLbl>
              <c:idx val="1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'PIB RAMAS'!$B$74:$O$74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'PIB RAMAS'!$B$75:$O$75</c:f>
              <c:numCache>
                <c:formatCode>_-* #,##0.0_-;\-* #,##0.0_-;_-* "-"??_-;_-@_-</c:formatCode>
                <c:ptCount val="14"/>
                <c:pt idx="0">
                  <c:v>0.62795279678931593</c:v>
                </c:pt>
                <c:pt idx="1">
                  <c:v>4.270425818497074</c:v>
                </c:pt>
                <c:pt idx="2">
                  <c:v>3.0466248504991427</c:v>
                </c:pt>
                <c:pt idx="3">
                  <c:v>-1.9325931476022902</c:v>
                </c:pt>
                <c:pt idx="4">
                  <c:v>-3.0479308771121651</c:v>
                </c:pt>
                <c:pt idx="5">
                  <c:v>8.9750316678221793</c:v>
                </c:pt>
                <c:pt idx="6">
                  <c:v>1.4710064677642976</c:v>
                </c:pt>
                <c:pt idx="7">
                  <c:v>4.8171129863661832</c:v>
                </c:pt>
                <c:pt idx="8">
                  <c:v>5.1511335145713701</c:v>
                </c:pt>
                <c:pt idx="9">
                  <c:v>2.2663109725506985</c:v>
                </c:pt>
                <c:pt idx="10">
                  <c:v>0.17311192405171028</c:v>
                </c:pt>
                <c:pt idx="11">
                  <c:v>10.488358096215975</c:v>
                </c:pt>
                <c:pt idx="12">
                  <c:v>1.7302827340787843</c:v>
                </c:pt>
                <c:pt idx="13">
                  <c:v>1.3619812762798631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'PIB RAMAS'!$A$76</c:f>
              <c:strCache>
                <c:ptCount val="1"/>
                <c:pt idx="0">
                  <c:v>Producto Interno Bruto - PIB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"/>
              <c:layout>
                <c:manualLayout>
                  <c:x val="-3.3509991728925208E-2"/>
                  <c:y val="-3.405093444092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570891339426714E-2"/>
                  <c:y val="-3.0867085465720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2924524542927209E-2"/>
                  <c:y val="-3.405093444092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156358525424706E-2"/>
                  <c:y val="-3.405093444092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9700139381620182E-2"/>
                  <c:y val="-3.8666866020736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7749187109557805E-2"/>
                  <c:y val="-4.6026740103142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1741825711422701E-2"/>
                  <c:y val="-3.7374988627861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'PIB RAMAS'!$B$74:$O$74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'PIB RAMAS'!$B$76:$O$76</c:f>
              <c:numCache>
                <c:formatCode>_-* #,##0.0_-;\-* #,##0.0_-;_-* "-"??_-;_-@_-</c:formatCode>
                <c:ptCount val="14"/>
                <c:pt idx="0">
                  <c:v>6.1803642668941876</c:v>
                </c:pt>
                <c:pt idx="1">
                  <c:v>6.8538783245196413</c:v>
                </c:pt>
                <c:pt idx="2">
                  <c:v>5.319521531527414</c:v>
                </c:pt>
                <c:pt idx="3">
                  <c:v>0.66171289136072176</c:v>
                </c:pt>
                <c:pt idx="4">
                  <c:v>3.0444645259528897</c:v>
                </c:pt>
                <c:pt idx="5">
                  <c:v>6.7498030661521824</c:v>
                </c:pt>
                <c:pt idx="6">
                  <c:v>5.9354443367225258</c:v>
                </c:pt>
                <c:pt idx="7">
                  <c:v>2.5344330571171554</c:v>
                </c:pt>
                <c:pt idx="8">
                  <c:v>5.7174981280509201</c:v>
                </c:pt>
                <c:pt idx="9">
                  <c:v>2.6051402179627132</c:v>
                </c:pt>
                <c:pt idx="10">
                  <c:v>2.3924062447233609</c:v>
                </c:pt>
                <c:pt idx="11">
                  <c:v>1.2286234134586209</c:v>
                </c:pt>
                <c:pt idx="12">
                  <c:v>1.9643539188442389</c:v>
                </c:pt>
                <c:pt idx="13">
                  <c:v>2.7709069615667659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97040"/>
        <c:axId val="644285072"/>
      </c:lineChart>
      <c:catAx>
        <c:axId val="64429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5072"/>
        <c:crosses val="autoZero"/>
        <c:auto val="1"/>
        <c:lblAlgn val="ctr"/>
        <c:lblOffset val="100"/>
        <c:noMultiLvlLbl val="0"/>
      </c:catAx>
      <c:valAx>
        <c:axId val="644285072"/>
        <c:scaling>
          <c:orientation val="minMax"/>
        </c:scaling>
        <c:delete val="1"/>
        <c:axPos val="l"/>
        <c:numFmt formatCode="_-* #,##0.0_-;\-* #,##0.0_-;_-* &quot;-&quot;??_-;_-@_-" sourceLinked="1"/>
        <c:majorTickMark val="none"/>
        <c:minorTickMark val="none"/>
        <c:tickLblPos val="nextTo"/>
        <c:crossAx val="64429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0070C0"/>
          </a:solidFill>
        </a:defRPr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Hoja1!$E$7</c:f>
              <c:strCache>
                <c:ptCount val="1"/>
                <c:pt idx="0">
                  <c:v>Importaciones en Volumen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Hoja1!$F$7:$N$7</c:f>
              <c:numCache>
                <c:formatCode>_-* #,##0.0_-;\-* #,##0.0_-;_-* "-"??_-;_-@_-</c:formatCode>
                <c:ptCount val="9"/>
                <c:pt idx="0">
                  <c:v>9.1044425245500005</c:v>
                </c:pt>
                <c:pt idx="1">
                  <c:v>8.909029459700001</c:v>
                </c:pt>
                <c:pt idx="2">
                  <c:v>10.1072096048</c:v>
                </c:pt>
                <c:pt idx="3">
                  <c:v>10.089939324650002</c:v>
                </c:pt>
                <c:pt idx="4">
                  <c:v>10.591780465449999</c:v>
                </c:pt>
                <c:pt idx="5">
                  <c:v>11.709619396370003</c:v>
                </c:pt>
                <c:pt idx="6">
                  <c:v>12.951791051000002</c:v>
                </c:pt>
                <c:pt idx="7">
                  <c:v>12.905921359169998</c:v>
                </c:pt>
                <c:pt idx="8">
                  <c:v>13.77961689636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272528"/>
        <c:axId val="644273616"/>
      </c:barChart>
      <c:catAx>
        <c:axId val="64427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3616"/>
        <c:crosses val="autoZero"/>
        <c:auto val="1"/>
        <c:lblAlgn val="ctr"/>
        <c:lblOffset val="100"/>
        <c:noMultiLvlLbl val="0"/>
      </c:catAx>
      <c:valAx>
        <c:axId val="644273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crossAx val="64427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4336820787819"/>
          <c:y val="5.0925925925925923E-2"/>
          <c:w val="0.81296482228903144"/>
          <c:h val="0.764130577427821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CUADROS!$C$43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CUADROS!$C$44:$C$46</c:f>
              <c:numCache>
                <c:formatCode>#,##0_ ;\-#,##0\ </c:formatCode>
                <c:ptCount val="3"/>
                <c:pt idx="0">
                  <c:v>642.27587816000005</c:v>
                </c:pt>
                <c:pt idx="1">
                  <c:v>2912.8592583600002</c:v>
                </c:pt>
                <c:pt idx="2">
                  <c:v>6466.64754601</c:v>
                </c:pt>
              </c:numCache>
            </c:numRef>
          </c:val>
        </c:ser>
        <c:ser>
          <c:idx val="1"/>
          <c:order val="1"/>
          <c:tx>
            <c:strRef>
              <c:f>CUADROS!$D$43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CUADROS!$D$44:$D$46</c:f>
              <c:numCache>
                <c:formatCode>#,##0_ ;\-#,##0\ </c:formatCode>
                <c:ptCount val="3"/>
                <c:pt idx="0">
                  <c:v>619.41651518999993</c:v>
                </c:pt>
                <c:pt idx="1">
                  <c:v>2911.5328899400001</c:v>
                </c:pt>
                <c:pt idx="2">
                  <c:v>6906.6405925500012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644268176"/>
        <c:axId val="644274160"/>
      </c:barChart>
      <c:lineChart>
        <c:grouping val="standard"/>
        <c:varyColors val="0"/>
        <c:ser>
          <c:idx val="2"/>
          <c:order val="2"/>
          <c:tx>
            <c:strRef>
              <c:f>CUADROS!$E$43</c:f>
              <c:strCache>
                <c:ptCount val="1"/>
                <c:pt idx="0">
                  <c:v>Variación (%)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CUADROS!$E$44:$E$46</c:f>
              <c:numCache>
                <c:formatCode>0.0</c:formatCode>
                <c:ptCount val="3"/>
                <c:pt idx="0">
                  <c:v>-3.5591190245985729</c:v>
                </c:pt>
                <c:pt idx="1">
                  <c:v>-4.5534929852635742E-2</c:v>
                </c:pt>
                <c:pt idx="2">
                  <c:v>6.8040363018003376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76880"/>
        <c:axId val="644274704"/>
      </c:lineChart>
      <c:catAx>
        <c:axId val="64426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4160"/>
        <c:crosses val="autoZero"/>
        <c:auto val="1"/>
        <c:lblAlgn val="ctr"/>
        <c:lblOffset val="100"/>
        <c:noMultiLvlLbl val="0"/>
      </c:catAx>
      <c:valAx>
        <c:axId val="6442741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1" i="0" u="none" strike="noStrike" kern="1200" baseline="0">
                    <a:solidFill>
                      <a:srgbClr val="395F9B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b="1">
                    <a:solidFill>
                      <a:srgbClr val="395F9B"/>
                    </a:solidFill>
                  </a:rPr>
                  <a:t>Millones de Dólares FOB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1" i="0" u="none" strike="noStrike" kern="1200" baseline="0">
                  <a:solidFill>
                    <a:srgbClr val="395F9B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68176"/>
        <c:crosses val="autoZero"/>
        <c:crossBetween val="between"/>
      </c:valAx>
      <c:valAx>
        <c:axId val="64427470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1" i="0" u="none" strike="noStrike" kern="1200" baseline="0">
                    <a:solidFill>
                      <a:srgbClr val="395F9B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rgbClr val="395F9B"/>
                    </a:solidFill>
                  </a:rPr>
                  <a:t>Variación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1" i="0" u="none" strike="noStrike" kern="1200" baseline="0">
                  <a:solidFill>
                    <a:srgbClr val="395F9B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6880"/>
        <c:crosses val="max"/>
        <c:crossBetween val="between"/>
      </c:valAx>
      <c:catAx>
        <c:axId val="644276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4274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</a:defRPr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4336820787819"/>
          <c:y val="5.0925925925925923E-2"/>
          <c:w val="0.81296482228903144"/>
          <c:h val="0.764130577427821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CUADROS!$C$43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CUADROS!$C$53:$C$55</c:f>
              <c:numCache>
                <c:formatCode>#,##0_ ;\-#,##0\ </c:formatCode>
                <c:ptCount val="3"/>
                <c:pt idx="0">
                  <c:v>1338.4008919700004</c:v>
                </c:pt>
                <c:pt idx="1">
                  <c:v>6184.6096079700001</c:v>
                </c:pt>
                <c:pt idx="2">
                  <c:v>12976.647913780002</c:v>
                </c:pt>
              </c:numCache>
            </c:numRef>
          </c:val>
        </c:ser>
        <c:ser>
          <c:idx val="1"/>
          <c:order val="1"/>
          <c:tx>
            <c:strRef>
              <c:f>CUADROS!$D$43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CUADROS!$D$53:$D$55</c:f>
              <c:numCache>
                <c:formatCode>#,##0_ ;\-#,##0\ </c:formatCode>
                <c:ptCount val="3"/>
                <c:pt idx="0">
                  <c:v>1313.7942191500003</c:v>
                </c:pt>
                <c:pt idx="1">
                  <c:v>6067.118202319999</c:v>
                </c:pt>
                <c:pt idx="2">
                  <c:v>13662.125490710001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644269264"/>
        <c:axId val="644279056"/>
      </c:barChart>
      <c:lineChart>
        <c:grouping val="standard"/>
        <c:varyColors val="0"/>
        <c:ser>
          <c:idx val="2"/>
          <c:order val="2"/>
          <c:tx>
            <c:strRef>
              <c:f>CUADROS!$E$43</c:f>
              <c:strCache>
                <c:ptCount val="1"/>
                <c:pt idx="0">
                  <c:v>Variación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CUADROS!$E$53:$E$55</c:f>
              <c:numCache>
                <c:formatCode>0.0</c:formatCode>
                <c:ptCount val="3"/>
                <c:pt idx="0">
                  <c:v>-1.8385128826222967</c:v>
                </c:pt>
                <c:pt idx="1">
                  <c:v>-1.8997384329415326</c:v>
                </c:pt>
                <c:pt idx="2">
                  <c:v>5.2823932766341386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80688"/>
        <c:axId val="644280144"/>
      </c:lineChart>
      <c:catAx>
        <c:axId val="6442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9056"/>
        <c:crosses val="autoZero"/>
        <c:auto val="1"/>
        <c:lblAlgn val="ctr"/>
        <c:lblOffset val="100"/>
        <c:noMultiLvlLbl val="0"/>
      </c:catAx>
      <c:valAx>
        <c:axId val="6442790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1" i="0" u="none" strike="noStrike" kern="1200" baseline="0">
                    <a:solidFill>
                      <a:srgbClr val="395F9B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b="1">
                    <a:solidFill>
                      <a:srgbClr val="395F9B"/>
                    </a:solidFill>
                  </a:rPr>
                  <a:t>Miles de Toneladas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1" i="0" u="none" strike="noStrike" kern="1200" baseline="0">
                  <a:solidFill>
                    <a:srgbClr val="395F9B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69264"/>
        <c:crosses val="autoZero"/>
        <c:crossBetween val="between"/>
      </c:valAx>
      <c:valAx>
        <c:axId val="64428014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1" i="0" u="none" strike="noStrike" kern="1200" baseline="0">
                    <a:solidFill>
                      <a:srgbClr val="395F9B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>
                    <a:solidFill>
                      <a:srgbClr val="395F9B"/>
                    </a:solidFill>
                  </a:rPr>
                  <a:t>Variación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1" i="0" u="none" strike="noStrike" kern="1200" baseline="0">
                  <a:solidFill>
                    <a:srgbClr val="395F9B"/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395F9B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0688"/>
        <c:crosses val="max"/>
        <c:crossBetween val="between"/>
      </c:valAx>
      <c:catAx>
        <c:axId val="644280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42801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</a:defRPr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Hoja1!$E$8</c:f>
              <c:strCache>
                <c:ptCount val="1"/>
                <c:pt idx="0">
                  <c:v>Balanza Comercial en Valor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Hoja1!$F$8:$N$8</c:f>
              <c:numCache>
                <c:formatCode>_-* #,##0_-;\-* #,##0_-;_-* "-"??_-;_-@_-</c:formatCode>
                <c:ptCount val="9"/>
                <c:pt idx="0">
                  <c:v>1719.8765145200002</c:v>
                </c:pt>
                <c:pt idx="1">
                  <c:v>1775.2327193899994</c:v>
                </c:pt>
                <c:pt idx="2">
                  <c:v>594.84266241999899</c:v>
                </c:pt>
                <c:pt idx="3">
                  <c:v>815.63015612000038</c:v>
                </c:pt>
                <c:pt idx="4">
                  <c:v>1322.7793923799954</c:v>
                </c:pt>
                <c:pt idx="5">
                  <c:v>1335.4683454599985</c:v>
                </c:pt>
                <c:pt idx="6">
                  <c:v>982.39515222000148</c:v>
                </c:pt>
                <c:pt idx="7">
                  <c:v>1499.3072590699978</c:v>
                </c:pt>
                <c:pt idx="8">
                  <c:v>862.84899558000268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282320"/>
        <c:axId val="644282864"/>
      </c:barChart>
      <c:catAx>
        <c:axId val="64428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2864"/>
        <c:crosses val="autoZero"/>
        <c:auto val="1"/>
        <c:lblAlgn val="ctr"/>
        <c:lblOffset val="100"/>
        <c:noMultiLvlLbl val="0"/>
      </c:catAx>
      <c:valAx>
        <c:axId val="6442828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64428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Hoja1!$E$9</c:f>
              <c:strCache>
                <c:ptCount val="1"/>
                <c:pt idx="0">
                  <c:v>Balanza Comercial en Volumen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Hoja1!$F$9:$N$9</c:f>
              <c:numCache>
                <c:formatCode>_-* #,##0.0_-;\-* #,##0.0_-;_-* "-"??_-;_-@_-</c:formatCode>
                <c:ptCount val="9"/>
                <c:pt idx="0">
                  <c:v>-5.1761654842100029</c:v>
                </c:pt>
                <c:pt idx="1">
                  <c:v>-4.6970153602300009</c:v>
                </c:pt>
                <c:pt idx="2">
                  <c:v>-5.9776814801999993</c:v>
                </c:pt>
                <c:pt idx="3">
                  <c:v>-6.0838744789600012</c:v>
                </c:pt>
                <c:pt idx="4">
                  <c:v>-6.0741217829399989</c:v>
                </c:pt>
                <c:pt idx="5">
                  <c:v>-7.1380004975700029</c:v>
                </c:pt>
                <c:pt idx="6">
                  <c:v>-8.4371356125400023</c:v>
                </c:pt>
                <c:pt idx="7">
                  <c:v>-7.8440741287200018</c:v>
                </c:pt>
                <c:pt idx="8">
                  <c:v>-8.5437081489700013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4692592"/>
        <c:axId val="734699120"/>
      </c:barChart>
      <c:catAx>
        <c:axId val="73469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9120"/>
        <c:crosses val="autoZero"/>
        <c:auto val="1"/>
        <c:lblAlgn val="ctr"/>
        <c:lblOffset val="100"/>
        <c:noMultiLvlLbl val="0"/>
      </c:catAx>
      <c:valAx>
        <c:axId val="7346991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crossAx val="73469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0715143691303E-2"/>
          <c:y val="5.5562716374039728E-2"/>
          <c:w val="0.88102918690992837"/>
          <c:h val="0.72505710238583143"/>
        </c:manualLayout>
      </c:layout>
      <c:lineChart>
        <c:grouping val="standard"/>
        <c:varyColors val="0"/>
        <c:ser>
          <c:idx val="0"/>
          <c:order val="0"/>
          <c:tx>
            <c:strRef>
              <c:f>'TASA DE DESEMPLEO'!$D$219</c:f>
              <c:strCache>
                <c:ptCount val="1"/>
                <c:pt idx="0">
                  <c:v>TD Nacional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DESEMPLEO'!$C$263:$C$279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'TASA DE DESEMPLEO'!$D$263:$D$279</c:f>
              <c:numCache>
                <c:formatCode>_(* #,##0.00_);_(* \(#,##0.00\);_(* "-"??_);_(@_)</c:formatCode>
                <c:ptCount val="17"/>
                <c:pt idx="0">
                  <c:v>15.559748904514652</c:v>
                </c:pt>
                <c:pt idx="1">
                  <c:v>14.094442141672541</c:v>
                </c:pt>
                <c:pt idx="2">
                  <c:v>13.644767616984655</c:v>
                </c:pt>
                <c:pt idx="3">
                  <c:v>11.809679436153198</c:v>
                </c:pt>
                <c:pt idx="4">
                  <c:v>12.02963292797779</c:v>
                </c:pt>
                <c:pt idx="5">
                  <c:v>11.193048102244516</c:v>
                </c:pt>
                <c:pt idx="6">
                  <c:v>11.262233818679096</c:v>
                </c:pt>
                <c:pt idx="7">
                  <c:v>12.026025612692703</c:v>
                </c:pt>
                <c:pt idx="8">
                  <c:v>11.784272974423329</c:v>
                </c:pt>
                <c:pt idx="9">
                  <c:v>10.833005087575604</c:v>
                </c:pt>
                <c:pt idx="10">
                  <c:v>10.374884232421534</c:v>
                </c:pt>
                <c:pt idx="11">
                  <c:v>9.6448140314534783</c:v>
                </c:pt>
                <c:pt idx="12">
                  <c:v>9.1079401099253534</c:v>
                </c:pt>
                <c:pt idx="13">
                  <c:v>8.9292363142173627</c:v>
                </c:pt>
                <c:pt idx="14">
                  <c:v>9.2232071893841727</c:v>
                </c:pt>
                <c:pt idx="15">
                  <c:v>9.3772592398180983</c:v>
                </c:pt>
                <c:pt idx="16">
                  <c:v>9.6827286007567359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'TASA DE DESEMPLEO'!$E$219</c:f>
              <c:strCache>
                <c:ptCount val="1"/>
                <c:pt idx="0">
                  <c:v>TD Cabeceras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DESEMPLEO'!$C$263:$C$279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'TASA DE DESEMPLEO'!$E$263:$E$279</c:f>
              <c:numCache>
                <c:formatCode>_(* #,##0.00_);_(* \(#,##0.00\);_(* "-"??_);_(@_)</c:formatCode>
                <c:ptCount val="17"/>
                <c:pt idx="0">
                  <c:v>17.084785262330936</c:v>
                </c:pt>
                <c:pt idx="1">
                  <c:v>15.806699548521966</c:v>
                </c:pt>
                <c:pt idx="2">
                  <c:v>15.061769392152918</c:v>
                </c:pt>
                <c:pt idx="3">
                  <c:v>13.248213457999949</c:v>
                </c:pt>
                <c:pt idx="4">
                  <c:v>13.169745339956268</c:v>
                </c:pt>
                <c:pt idx="5">
                  <c:v>12.158931529143366</c:v>
                </c:pt>
                <c:pt idx="6">
                  <c:v>12.11681328809048</c:v>
                </c:pt>
                <c:pt idx="7">
                  <c:v>13.172090876737178</c:v>
                </c:pt>
                <c:pt idx="8">
                  <c:v>12.72081093256225</c:v>
                </c:pt>
                <c:pt idx="9">
                  <c:v>11.803464024427154</c:v>
                </c:pt>
                <c:pt idx="10">
                  <c:v>11.447465149971048</c:v>
                </c:pt>
                <c:pt idx="11">
                  <c:v>10.663243756976652</c:v>
                </c:pt>
                <c:pt idx="12">
                  <c:v>10.001883014015625</c:v>
                </c:pt>
                <c:pt idx="13">
                  <c:v>9.7737355276387774</c:v>
                </c:pt>
                <c:pt idx="14">
                  <c:v>10.267737251289416</c:v>
                </c:pt>
                <c:pt idx="15">
                  <c:v>10.500131114110658</c:v>
                </c:pt>
                <c:pt idx="16">
                  <c:v>10.879158965612852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'TASA DE DESEMPLEO'!$F$219</c:f>
              <c:strCache>
                <c:ptCount val="1"/>
                <c:pt idx="0">
                  <c:v>TD Rural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DESEMPLEO'!$C$263:$C$279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'TASA DE DESEMPLEO'!$F$263:$F$279</c:f>
              <c:numCache>
                <c:formatCode>_(* #,##0.00_);_(* \(#,##0.00\);_(* "-"??_);_(@_)</c:formatCode>
                <c:ptCount val="17"/>
                <c:pt idx="0">
                  <c:v>10.86484053023619</c:v>
                </c:pt>
                <c:pt idx="1">
                  <c:v>8.7889674018540127</c:v>
                </c:pt>
                <c:pt idx="2">
                  <c:v>9.1358248292992137</c:v>
                </c:pt>
                <c:pt idx="3">
                  <c:v>7.1196866476225065</c:v>
                </c:pt>
                <c:pt idx="4">
                  <c:v>8.1753809326728355</c:v>
                </c:pt>
                <c:pt idx="5">
                  <c:v>7.7309588038500889</c:v>
                </c:pt>
                <c:pt idx="6">
                  <c:v>8.1372536259378432</c:v>
                </c:pt>
                <c:pt idx="7">
                  <c:v>7.9251650147083099</c:v>
                </c:pt>
                <c:pt idx="8">
                  <c:v>8.4677356436104123</c:v>
                </c:pt>
                <c:pt idx="9">
                  <c:v>7.3264884116415825</c:v>
                </c:pt>
                <c:pt idx="10">
                  <c:v>6.4575742928204924</c:v>
                </c:pt>
                <c:pt idx="11">
                  <c:v>5.8485415373516521</c:v>
                </c:pt>
                <c:pt idx="12">
                  <c:v>5.6925445310044216</c:v>
                </c:pt>
                <c:pt idx="13">
                  <c:v>5.7327766305616477</c:v>
                </c:pt>
                <c:pt idx="14">
                  <c:v>5.2584407831121851</c:v>
                </c:pt>
                <c:pt idx="15">
                  <c:v>5.1438099554426744</c:v>
                </c:pt>
                <c:pt idx="16">
                  <c:v>5.1206777014614246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695856"/>
        <c:axId val="734693136"/>
      </c:lineChart>
      <c:catAx>
        <c:axId val="73469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3136"/>
        <c:crosses val="autoZero"/>
        <c:auto val="1"/>
        <c:lblAlgn val="ctr"/>
        <c:lblOffset val="100"/>
        <c:noMultiLvlLbl val="0"/>
      </c:catAx>
      <c:valAx>
        <c:axId val="734693136"/>
        <c:scaling>
          <c:orientation val="minMax"/>
          <c:min val="4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'TASA DE DESEMPLEO'!$D$226</c:f>
              <c:strCache>
                <c:ptCount val="1"/>
                <c:pt idx="0">
                  <c:v>TD Nacional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DESEMPLEO'!$C$228:$C$245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'TASA DE DESEMPLEO'!$D$228:$D$245</c:f>
              <c:numCache>
                <c:formatCode>_(* #,##0.00_);_(* \(#,##0.00\);_(* "-"??_);_(@_)</c:formatCode>
                <c:ptCount val="18"/>
                <c:pt idx="0">
                  <c:v>15.656004459490738</c:v>
                </c:pt>
                <c:pt idx="1">
                  <c:v>13.939199716104806</c:v>
                </c:pt>
                <c:pt idx="2">
                  <c:v>14.143143379318687</c:v>
                </c:pt>
                <c:pt idx="3">
                  <c:v>11.965128750184373</c:v>
                </c:pt>
                <c:pt idx="4">
                  <c:v>11.493390376823958</c:v>
                </c:pt>
                <c:pt idx="5">
                  <c:v>11.197588911303878</c:v>
                </c:pt>
                <c:pt idx="6">
                  <c:v>11.045439445437529</c:v>
                </c:pt>
                <c:pt idx="7">
                  <c:v>11.714820429051571</c:v>
                </c:pt>
                <c:pt idx="8">
                  <c:v>11.971798750164551</c:v>
                </c:pt>
                <c:pt idx="9">
                  <c:v>11.113508803560546</c:v>
                </c:pt>
                <c:pt idx="10">
                  <c:v>10.531394869873155</c:v>
                </c:pt>
                <c:pt idx="11">
                  <c:v>9.608231798834451</c:v>
                </c:pt>
                <c:pt idx="12">
                  <c:v>8.9863861347574083</c:v>
                </c:pt>
                <c:pt idx="13">
                  <c:v>8.8974905860806981</c:v>
                </c:pt>
                <c:pt idx="14">
                  <c:v>8.9156771513476141</c:v>
                </c:pt>
                <c:pt idx="15">
                  <c:v>9.0113653985465785</c:v>
                </c:pt>
                <c:pt idx="16">
                  <c:v>9.4248042906547678</c:v>
                </c:pt>
                <c:pt idx="17">
                  <c:v>10.100121963814257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'TASA DE DESEMPLEO'!$E$226</c:f>
              <c:strCache>
                <c:ptCount val="1"/>
                <c:pt idx="0">
                  <c:v>TD Cabeceras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DESEMPLEO'!$C$228:$C$245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'TASA DE DESEMPLEO'!$E$228:$E$245</c:f>
              <c:numCache>
                <c:formatCode>_(* #,##0.00_);_(* \(#,##0.00\);_(* "-"??_);_(@_)</c:formatCode>
                <c:ptCount val="18"/>
                <c:pt idx="0">
                  <c:v>17.318953542678557</c:v>
                </c:pt>
                <c:pt idx="1">
                  <c:v>15.44144003446679</c:v>
                </c:pt>
                <c:pt idx="2">
                  <c:v>15.351317564351492</c:v>
                </c:pt>
                <c:pt idx="3">
                  <c:v>13.514900835723632</c:v>
                </c:pt>
                <c:pt idx="4">
                  <c:v>13.020258428463455</c:v>
                </c:pt>
                <c:pt idx="5">
                  <c:v>12.166941311376949</c:v>
                </c:pt>
                <c:pt idx="6">
                  <c:v>11.98569804629447</c:v>
                </c:pt>
                <c:pt idx="7">
                  <c:v>12.886867791641206</c:v>
                </c:pt>
                <c:pt idx="8">
                  <c:v>13.006966148551818</c:v>
                </c:pt>
                <c:pt idx="9">
                  <c:v>11.902808551536221</c:v>
                </c:pt>
                <c:pt idx="10">
                  <c:v>11.665936141232294</c:v>
                </c:pt>
                <c:pt idx="11">
                  <c:v>10.638696081465431</c:v>
                </c:pt>
                <c:pt idx="12">
                  <c:v>10.006738850338907</c:v>
                </c:pt>
                <c:pt idx="13">
                  <c:v>9.924788151389798</c:v>
                </c:pt>
                <c:pt idx="14">
                  <c:v>9.9235901250485501</c:v>
                </c:pt>
                <c:pt idx="15">
                  <c:v>10.248836759168814</c:v>
                </c:pt>
                <c:pt idx="16">
                  <c:v>10.656322575206879</c:v>
                </c:pt>
                <c:pt idx="17">
                  <c:v>11.193363234711033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'TASA DE DESEMPLEO'!$F$226</c:f>
              <c:strCache>
                <c:ptCount val="1"/>
                <c:pt idx="0">
                  <c:v>TD Rural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DE DESEMPLEO'!$C$228:$C$245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'TASA DE DESEMPLEO'!$F$228:$F$245</c:f>
              <c:numCache>
                <c:formatCode>_(* #,##0.00_);_(* \(#,##0.00\);_(* "-"??_);_(@_)</c:formatCode>
                <c:ptCount val="18"/>
                <c:pt idx="0">
                  <c:v>10.507285580584695</c:v>
                </c:pt>
                <c:pt idx="1">
                  <c:v>9.2448533981281109</c:v>
                </c:pt>
                <c:pt idx="2">
                  <c:v>10.387445521010088</c:v>
                </c:pt>
                <c:pt idx="3">
                  <c:v>6.981729018846619</c:v>
                </c:pt>
                <c:pt idx="4">
                  <c:v>6.5506341204969054</c:v>
                </c:pt>
                <c:pt idx="5">
                  <c:v>7.735454142296752</c:v>
                </c:pt>
                <c:pt idx="6">
                  <c:v>7.5499023270538421</c:v>
                </c:pt>
                <c:pt idx="7">
                  <c:v>7.4917282999830777</c:v>
                </c:pt>
                <c:pt idx="8">
                  <c:v>8.3042303175197993</c:v>
                </c:pt>
                <c:pt idx="9">
                  <c:v>8.2208502028830832</c:v>
                </c:pt>
                <c:pt idx="10">
                  <c:v>6.4035329726896864</c:v>
                </c:pt>
                <c:pt idx="11">
                  <c:v>5.73633426886121</c:v>
                </c:pt>
                <c:pt idx="12">
                  <c:v>5.0872922004490597</c:v>
                </c:pt>
                <c:pt idx="13">
                  <c:v>5.0353721478709197</c:v>
                </c:pt>
                <c:pt idx="14">
                  <c:v>5.1758688945391169</c:v>
                </c:pt>
                <c:pt idx="15">
                  <c:v>4.4102789277772176</c:v>
                </c:pt>
                <c:pt idx="16">
                  <c:v>4.7888596996083823</c:v>
                </c:pt>
                <c:pt idx="17">
                  <c:v>5.8828468357496133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694224"/>
        <c:axId val="734692048"/>
      </c:lineChart>
      <c:catAx>
        <c:axId val="73469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2048"/>
        <c:crosses val="autoZero"/>
        <c:auto val="1"/>
        <c:lblAlgn val="ctr"/>
        <c:lblOffset val="100"/>
        <c:noMultiLvlLbl val="0"/>
      </c:catAx>
      <c:valAx>
        <c:axId val="734692048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322084084312049"/>
          <c:y val="3.9268167289700971E-2"/>
          <c:w val="0.56339308318729109"/>
          <c:h val="0.87791788202628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'OCUPADOS NACIONAL'!$C$4</c:f>
              <c:strCache>
                <c:ptCount val="1"/>
                <c:pt idx="0">
                  <c:v>Ocupados (Miles)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'OCUPADOS NACIONAL'!$B$5:$B$16</c:f>
              <c:strCache>
                <c:ptCount val="12"/>
                <c:pt idx="0">
                  <c:v>Ocupados Total Nacional</c:v>
                </c:pt>
                <c:pt idx="1">
                  <c:v>No informa</c:v>
                </c:pt>
                <c:pt idx="2">
                  <c:v>Suministro de electricidad, gas y agua</c:v>
                </c:pt>
                <c:pt idx="3">
                  <c:v>Explotación de minas y canteras</c:v>
                </c:pt>
                <c:pt idx="4">
                  <c:v>Intermediación financiera</c:v>
                </c:pt>
                <c:pt idx="5">
                  <c:v>Construcción</c:v>
                </c:pt>
                <c:pt idx="6">
                  <c:v>Actividades inmobiliarias, empresariales y de alquiler</c:v>
                </c:pt>
                <c:pt idx="7">
                  <c:v>Transporte, almacenamiento y comunicaciones</c:v>
                </c:pt>
                <c:pt idx="8">
                  <c:v>Industria manufacturera</c:v>
                </c:pt>
                <c:pt idx="9">
                  <c:v>Agricultura, ganadería, caza, silvicultura y pesca</c:v>
                </c:pt>
                <c:pt idx="10">
                  <c:v>Servicios comunales, sociales y personales</c:v>
                </c:pt>
                <c:pt idx="11">
                  <c:v>Comercio, hoteles y restaurantes</c:v>
                </c:pt>
              </c:strCache>
            </c:strRef>
          </c:cat>
          <c:val>
            <c:numRef>
              <c:f>'OCUPADOS NACIONAL'!$C$5:$C$16</c:f>
              <c:numCache>
                <c:formatCode>#,##0</c:formatCode>
                <c:ptCount val="12"/>
                <c:pt idx="0">
                  <c:v>22226.108666666667</c:v>
                </c:pt>
                <c:pt idx="1">
                  <c:v>0.56733333333333336</c:v>
                </c:pt>
                <c:pt idx="2">
                  <c:v>116.18066666666665</c:v>
                </c:pt>
                <c:pt idx="3">
                  <c:v>261.06466666666665</c:v>
                </c:pt>
                <c:pt idx="4">
                  <c:v>302.88133333333332</c:v>
                </c:pt>
                <c:pt idx="5">
                  <c:v>1544.7136666666665</c:v>
                </c:pt>
                <c:pt idx="6">
                  <c:v>1629.905</c:v>
                </c:pt>
                <c:pt idx="7">
                  <c:v>1754.1409999999998</c:v>
                </c:pt>
                <c:pt idx="8">
                  <c:v>2616.0413333333331</c:v>
                </c:pt>
                <c:pt idx="9">
                  <c:v>3451.6903333333335</c:v>
                </c:pt>
                <c:pt idx="10">
                  <c:v>4595.9613333333336</c:v>
                </c:pt>
                <c:pt idx="11">
                  <c:v>5952.9619999999995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734693680"/>
        <c:axId val="734691504"/>
      </c:barChart>
      <c:catAx>
        <c:axId val="73469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1504"/>
        <c:crosses val="autoZero"/>
        <c:auto val="1"/>
        <c:lblAlgn val="ctr"/>
        <c:lblOffset val="100"/>
        <c:noMultiLvlLbl val="0"/>
      </c:catAx>
      <c:valAx>
        <c:axId val="734691504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C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447826844923816"/>
          <c:y val="3.926826454385509E-2"/>
          <c:w val="0.44546030344363596"/>
          <c:h val="0.877917882026282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'OCUPADOS RURAL'!$B$5:$B$16</c:f>
              <c:strCache>
                <c:ptCount val="12"/>
                <c:pt idx="0">
                  <c:v>Ocupados Centros poblados y rural disperso</c:v>
                </c:pt>
                <c:pt idx="1">
                  <c:v>No informa</c:v>
                </c:pt>
                <c:pt idx="2">
                  <c:v>Intermediación financiera</c:v>
                </c:pt>
                <c:pt idx="3">
                  <c:v>Suministro de electricidad, gas y agua</c:v>
                </c:pt>
                <c:pt idx="4">
                  <c:v>Actividades inmobiliarias, empresariales y de alquiler</c:v>
                </c:pt>
                <c:pt idx="5">
                  <c:v>Explotación de minas y canteras</c:v>
                </c:pt>
                <c:pt idx="6">
                  <c:v>Construcción</c:v>
                </c:pt>
                <c:pt idx="7">
                  <c:v>Transporte, almacenamiento y comunicaciones</c:v>
                </c:pt>
                <c:pt idx="8">
                  <c:v>Industria manufacturera</c:v>
                </c:pt>
                <c:pt idx="9">
                  <c:v>Servicios comunales, sociales y personales</c:v>
                </c:pt>
                <c:pt idx="10">
                  <c:v>Comercio, hoteles y restaurantes</c:v>
                </c:pt>
                <c:pt idx="11">
                  <c:v>Agricultura, ganadería, caza, silvicultura y pesca</c:v>
                </c:pt>
              </c:strCache>
            </c:strRef>
          </c:cat>
          <c:val>
            <c:numRef>
              <c:f>'OCUPADOS RURAL'!$C$5:$C$16</c:f>
              <c:numCache>
                <c:formatCode>#,##0</c:formatCode>
                <c:ptCount val="12"/>
                <c:pt idx="0">
                  <c:v>4790.1863333333331</c:v>
                </c:pt>
                <c:pt idx="1">
                  <c:v>0.56733333333333336</c:v>
                </c:pt>
                <c:pt idx="2">
                  <c:v>4.1913333333333336</c:v>
                </c:pt>
                <c:pt idx="3">
                  <c:v>8.0299999999999994</c:v>
                </c:pt>
                <c:pt idx="4">
                  <c:v>85.697666666666677</c:v>
                </c:pt>
                <c:pt idx="5">
                  <c:v>124.75266666666668</c:v>
                </c:pt>
                <c:pt idx="6">
                  <c:v>189.87366666666665</c:v>
                </c:pt>
                <c:pt idx="7">
                  <c:v>195.70733333333337</c:v>
                </c:pt>
                <c:pt idx="8">
                  <c:v>344.31733333333335</c:v>
                </c:pt>
                <c:pt idx="9">
                  <c:v>408.60866666666669</c:v>
                </c:pt>
                <c:pt idx="10">
                  <c:v>625.28433333333339</c:v>
                </c:pt>
                <c:pt idx="11">
                  <c:v>2803.1553333333336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axId val="734703472"/>
        <c:axId val="734695312"/>
      </c:barChart>
      <c:catAx>
        <c:axId val="7347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695312"/>
        <c:crosses val="autoZero"/>
        <c:auto val="1"/>
        <c:lblAlgn val="ctr"/>
        <c:lblOffset val="100"/>
        <c:noMultiLvlLbl val="0"/>
      </c:catAx>
      <c:valAx>
        <c:axId val="734695312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347034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61589629311673E-2"/>
          <c:y val="2.8746331730404678E-2"/>
          <c:w val="0.95027781425969648"/>
          <c:h val="0.7688495016359379"/>
        </c:manualLayout>
      </c:layout>
      <c:lineChart>
        <c:grouping val="standard"/>
        <c:varyColors val="0"/>
        <c:ser>
          <c:idx val="0"/>
          <c:order val="0"/>
          <c:tx>
            <c:strRef>
              <c:f>'PIB RAMAS'!$A$75</c:f>
              <c:strCache>
                <c:ptCount val="1"/>
                <c:pt idx="0">
                  <c:v>Agricultura, ganadería, caza, silvicultura y pesca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"/>
              <c:layout>
                <c:manualLayout>
                  <c:x val="-3.586362493242571E-2"/>
                  <c:y val="4.76577371280003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650033275184385E-2"/>
                  <c:y val="3.7374988627861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4493821386661712E-2"/>
                  <c:y val="1.7415014412776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'PIB RAMAS'!$B$74:$N$74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'PIB RAMAS'!$B$75:$N$75</c:f>
              <c:numCache>
                <c:formatCode>_-* #,##0.0_-;\-* #,##0.0_-;_-* "-"??_-;_-@_-</c:formatCode>
                <c:ptCount val="13"/>
                <c:pt idx="0">
                  <c:v>2.131039838865405</c:v>
                </c:pt>
                <c:pt idx="1">
                  <c:v>3.9327023946962072</c:v>
                </c:pt>
                <c:pt idx="2">
                  <c:v>-0.80678992257470838</c:v>
                </c:pt>
                <c:pt idx="3">
                  <c:v>-0.23236338326475448</c:v>
                </c:pt>
                <c:pt idx="4">
                  <c:v>0.29863198619544562</c:v>
                </c:pt>
                <c:pt idx="5">
                  <c:v>1.9142041666336524</c:v>
                </c:pt>
                <c:pt idx="6">
                  <c:v>2.5072116088320229</c:v>
                </c:pt>
                <c:pt idx="7">
                  <c:v>7.4523477836725931</c:v>
                </c:pt>
                <c:pt idx="8">
                  <c:v>2.9094079438369675</c:v>
                </c:pt>
                <c:pt idx="9">
                  <c:v>4.3003248706533697</c:v>
                </c:pt>
                <c:pt idx="10">
                  <c:v>2.7366802427063277</c:v>
                </c:pt>
                <c:pt idx="11">
                  <c:v>5.5358912643352625</c:v>
                </c:pt>
                <c:pt idx="12">
                  <c:v>2.1400435782628335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'PIB RAMAS'!$A$76</c:f>
              <c:strCache>
                <c:ptCount val="1"/>
                <c:pt idx="0">
                  <c:v>Producto Interno Bruto - PIB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"/>
              <c:layout>
                <c:manualLayout>
                  <c:x val="-3.3509991728925208E-2"/>
                  <c:y val="-3.405093444092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0570891339426714E-2"/>
                  <c:y val="-3.0867085465720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2924524542927209E-2"/>
                  <c:y val="-3.405093444092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1156358525424706E-2"/>
                  <c:y val="-3.40509344409246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1741825711422701E-2"/>
                  <c:y val="-3.73749886278610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'PIB RAMAS'!$B$74:$N$74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'PIB RAMAS'!$B$76:$N$76</c:f>
              <c:numCache>
                <c:formatCode>_-* #,##0.0_-;\-* #,##0.0_-;_-* "-"??_-;_-@_-</c:formatCode>
                <c:ptCount val="13"/>
                <c:pt idx="0">
                  <c:v>6.7794053422082641</c:v>
                </c:pt>
                <c:pt idx="1">
                  <c:v>6.8486547845818961</c:v>
                </c:pt>
                <c:pt idx="2">
                  <c:v>3.2570484653806915</c:v>
                </c:pt>
                <c:pt idx="3">
                  <c:v>1.2054220954950381</c:v>
                </c:pt>
                <c:pt idx="4">
                  <c:v>4.3475532684831961</c:v>
                </c:pt>
                <c:pt idx="5">
                  <c:v>7.3625309144787821</c:v>
                </c:pt>
                <c:pt idx="6">
                  <c:v>3.9030542192687818</c:v>
                </c:pt>
                <c:pt idx="7">
                  <c:v>4.5668697727944618</c:v>
                </c:pt>
                <c:pt idx="8">
                  <c:v>4.728312245985606</c:v>
                </c:pt>
                <c:pt idx="9">
                  <c:v>2.9559459066224747</c:v>
                </c:pt>
                <c:pt idx="10">
                  <c:v>2.0873825016279426</c:v>
                </c:pt>
                <c:pt idx="11">
                  <c:v>1.3513266763158072</c:v>
                </c:pt>
                <c:pt idx="12">
                  <c:v>2.5692209880700716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85616"/>
        <c:axId val="644286160"/>
      </c:lineChart>
      <c:catAx>
        <c:axId val="64428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6160"/>
        <c:crosses val="autoZero"/>
        <c:auto val="1"/>
        <c:lblAlgn val="ctr"/>
        <c:lblOffset val="100"/>
        <c:noMultiLvlLbl val="0"/>
      </c:catAx>
      <c:valAx>
        <c:axId val="644286160"/>
        <c:scaling>
          <c:orientation val="minMax"/>
        </c:scaling>
        <c:delete val="1"/>
        <c:axPos val="l"/>
        <c:numFmt formatCode="_-* #,##0.0_-;\-* #,##0.0_-;_-* &quot;-&quot;??_-;_-@_-" sourceLinked="1"/>
        <c:majorTickMark val="none"/>
        <c:minorTickMark val="none"/>
        <c:tickLblPos val="nextTo"/>
        <c:crossAx val="64428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0070C0"/>
          </a:solidFill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34953569310093"/>
          <c:y val="4.7550391606707862E-2"/>
          <c:w val="0.48641747452529915"/>
          <c:h val="0.8749122290621311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'PIB AGRO'!$A$32:$A$36</c:f>
              <c:strCache>
                <c:ptCount val="5"/>
                <c:pt idx="0">
                  <c:v>Agricultura, ganadería, caza, silvicultura y pesca</c:v>
                </c:pt>
                <c:pt idx="1">
                  <c:v>Silvicultura y extracción de madera</c:v>
                </c:pt>
                <c:pt idx="2">
                  <c:v>Cultivos Agrícolas</c:v>
                </c:pt>
                <c:pt idx="3">
                  <c:v>Ganadería</c:v>
                </c:pt>
                <c:pt idx="4">
                  <c:v>Pesca y acuicultura</c:v>
                </c:pt>
              </c:strCache>
            </c:strRef>
          </c:cat>
          <c:val>
            <c:numRef>
              <c:f>'PIB AGRO'!$B$32:$B$36</c:f>
              <c:numCache>
                <c:formatCode>_-* #,##0.0_-;\-* #,##0.0_-;_-* "-"??_-;_-@_-</c:formatCode>
                <c:ptCount val="5"/>
                <c:pt idx="0">
                  <c:v>1.3619812762798631</c:v>
                </c:pt>
                <c:pt idx="1">
                  <c:v>-0.41234370637009476</c:v>
                </c:pt>
                <c:pt idx="2">
                  <c:v>0.86759244848624917</c:v>
                </c:pt>
                <c:pt idx="3">
                  <c:v>1.6557257278998492</c:v>
                </c:pt>
                <c:pt idx="4">
                  <c:v>11.031383903252447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65"/>
        <c:axId val="644286704"/>
        <c:axId val="644287792"/>
      </c:barChart>
      <c:catAx>
        <c:axId val="644286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7792"/>
        <c:crosses val="autoZero"/>
        <c:auto val="1"/>
        <c:lblAlgn val="ctr"/>
        <c:lblOffset val="100"/>
        <c:noMultiLvlLbl val="0"/>
      </c:catAx>
      <c:valAx>
        <c:axId val="644287792"/>
        <c:scaling>
          <c:orientation val="minMax"/>
        </c:scaling>
        <c:delete val="0"/>
        <c:axPos val="b"/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86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7.9867454068241472E-2"/>
                  <c:y val="2.31328796624201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1961067366579178E-2"/>
                  <c:y val="0.1510833534535714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'PIB AGRO'!$A$43:$A$46</c:f>
              <c:strCache>
                <c:ptCount val="4"/>
                <c:pt idx="0">
                  <c:v>Cultivos Agrícolas</c:v>
                </c:pt>
                <c:pt idx="1">
                  <c:v>Ganadería</c:v>
                </c:pt>
                <c:pt idx="2">
                  <c:v>Silvicultura y extracción de madera</c:v>
                </c:pt>
                <c:pt idx="3">
                  <c:v>Pesca y acuicultura</c:v>
                </c:pt>
              </c:strCache>
            </c:strRef>
          </c:cat>
          <c:val>
            <c:numRef>
              <c:f>'PIB AGRO'!$C$43:$C$46</c:f>
              <c:numCache>
                <c:formatCode>_-* #,##0.0_-;\-* #,##0.0_-;_-* "-"??_-;_-@_-</c:formatCode>
                <c:ptCount val="4"/>
                <c:pt idx="0">
                  <c:v>70.345156791702905</c:v>
                </c:pt>
                <c:pt idx="1">
                  <c:v>23.680905326869251</c:v>
                </c:pt>
                <c:pt idx="2">
                  <c:v>3.1275878841460854</c:v>
                </c:pt>
                <c:pt idx="3">
                  <c:v>2.7435250620849958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'PIB AGRO'!$A$43:$A$46</c:f>
              <c:strCache>
                <c:ptCount val="4"/>
                <c:pt idx="0">
                  <c:v>Cultivos Agrícolas</c:v>
                </c:pt>
                <c:pt idx="1">
                  <c:v>Ganadería</c:v>
                </c:pt>
                <c:pt idx="2">
                  <c:v>Silvicultura y extracción de madera</c:v>
                </c:pt>
                <c:pt idx="3">
                  <c:v>Pesca y acuicultura</c:v>
                </c:pt>
              </c:strCache>
            </c:strRef>
          </c:cat>
          <c:val>
            <c:numRef>
              <c:f>'PIB AGRO'!$C$43:$C$46</c:f>
              <c:numCache>
                <c:formatCode>_-* #,##0.0_-;\-* #,##0.0_-;_-* "-"??_-;_-@_-</c:formatCode>
                <c:ptCount val="4"/>
                <c:pt idx="0">
                  <c:v>70.345156791702905</c:v>
                </c:pt>
                <c:pt idx="1">
                  <c:v>23.680905326869251</c:v>
                </c:pt>
                <c:pt idx="2">
                  <c:v>3.1275878841460854</c:v>
                </c:pt>
                <c:pt idx="3">
                  <c:v>2.7435250620849958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Hoja1!$E$4</c:f>
              <c:strCache>
                <c:ptCount val="1"/>
                <c:pt idx="0">
                  <c:v>Exportaciones en Valor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Hoja1!$F$4:$N$4</c:f>
              <c:numCache>
                <c:formatCode>_-* #,##0_-;\-* #,##0_-;_-* "-"??_-;_-@_-</c:formatCode>
                <c:ptCount val="9"/>
                <c:pt idx="0">
                  <c:v>5756.7249788400013</c:v>
                </c:pt>
                <c:pt idx="1">
                  <c:v>7059.311083489999</c:v>
                </c:pt>
                <c:pt idx="2">
                  <c:v>6628.8113736999994</c:v>
                </c:pt>
                <c:pt idx="3">
                  <c:v>6680.3338365000009</c:v>
                </c:pt>
                <c:pt idx="4">
                  <c:v>7343.0421463999955</c:v>
                </c:pt>
                <c:pt idx="5">
                  <c:v>6934.6380067299988</c:v>
                </c:pt>
                <c:pt idx="6">
                  <c:v>6864.7486807900013</c:v>
                </c:pt>
                <c:pt idx="7">
                  <c:v>7355.6481409999978</c:v>
                </c:pt>
                <c:pt idx="8">
                  <c:v>7301.252118960002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276336"/>
        <c:axId val="644275792"/>
      </c:barChart>
      <c:catAx>
        <c:axId val="64427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5792"/>
        <c:crosses val="autoZero"/>
        <c:auto val="1"/>
        <c:lblAlgn val="ctr"/>
        <c:lblOffset val="100"/>
        <c:noMultiLvlLbl val="0"/>
      </c:catAx>
      <c:valAx>
        <c:axId val="6442757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64427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Hoja1!$E$5</c:f>
              <c:strCache>
                <c:ptCount val="1"/>
                <c:pt idx="0">
                  <c:v>Exportaciones en Volumen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Hoja1!$F$5:$N$5</c:f>
              <c:numCache>
                <c:formatCode>_-* #,##0.0_-;\-* #,##0.0_-;_-* "-"??_-;_-@_-</c:formatCode>
                <c:ptCount val="9"/>
                <c:pt idx="0">
                  <c:v>3.9282770403400007</c:v>
                </c:pt>
                <c:pt idx="1">
                  <c:v>4.2120140994699993</c:v>
                </c:pt>
                <c:pt idx="2">
                  <c:v>4.1295281245999993</c:v>
                </c:pt>
                <c:pt idx="3">
                  <c:v>4.0060648456900001</c:v>
                </c:pt>
                <c:pt idx="4">
                  <c:v>4.5176586825100005</c:v>
                </c:pt>
                <c:pt idx="5">
                  <c:v>4.5716188987999997</c:v>
                </c:pt>
                <c:pt idx="6">
                  <c:v>4.5146554384599993</c:v>
                </c:pt>
                <c:pt idx="7">
                  <c:v>5.0618472304500024</c:v>
                </c:pt>
                <c:pt idx="8">
                  <c:v>5.2359087473899981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275248"/>
        <c:axId val="644277424"/>
      </c:barChart>
      <c:catAx>
        <c:axId val="64427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77424"/>
        <c:crosses val="autoZero"/>
        <c:auto val="1"/>
        <c:lblAlgn val="ctr"/>
        <c:lblOffset val="100"/>
        <c:noMultiLvlLbl val="0"/>
      </c:catAx>
      <c:valAx>
        <c:axId val="6442774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_-;\-* #,##0.0_-;_-* &quot;-&quot;??_-;_-@_-" sourceLinked="1"/>
        <c:majorTickMark val="none"/>
        <c:minorTickMark val="none"/>
        <c:tickLblPos val="nextTo"/>
        <c:crossAx val="64427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CUADROS!$C$43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44546A">
                <a:lumMod val="20000"/>
                <a:lumOff val="80000"/>
              </a:srgbClr>
            </a:solidFill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7777777777778078E-3"/>
                  <c:y val="8.2229512977544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CUADROS!$C$44:$C$46</c:f>
              <c:numCache>
                <c:formatCode>#,##0_ ;\-#,##0\ </c:formatCode>
                <c:ptCount val="3"/>
                <c:pt idx="0">
                  <c:v>692.52800980000006</c:v>
                </c:pt>
                <c:pt idx="1">
                  <c:v>3302.0713993800009</c:v>
                </c:pt>
                <c:pt idx="2">
                  <c:v>7493.4171129899996</c:v>
                </c:pt>
              </c:numCache>
            </c:numRef>
          </c:val>
        </c:ser>
        <c:ser>
          <c:idx val="1"/>
          <c:order val="1"/>
          <c:tx>
            <c:strRef>
              <c:f>CUADROS!$D$43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8.38954505686790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CUADROS!$D$44:$D$46</c:f>
              <c:numCache>
                <c:formatCode>#,##0_ ;\-#,##0\ </c:formatCode>
                <c:ptCount val="3"/>
                <c:pt idx="0">
                  <c:v>695.04029686999968</c:v>
                </c:pt>
                <c:pt idx="1">
                  <c:v>3250.1490395599985</c:v>
                </c:pt>
                <c:pt idx="2">
                  <c:v>7249.329759139996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-6"/>
        <c:axId val="644271984"/>
        <c:axId val="644269808"/>
      </c:barChart>
      <c:lineChart>
        <c:grouping val="standard"/>
        <c:varyColors val="0"/>
        <c:ser>
          <c:idx val="2"/>
          <c:order val="2"/>
          <c:tx>
            <c:strRef>
              <c:f>CUADROS!$E$43</c:f>
              <c:strCache>
                <c:ptCount val="1"/>
                <c:pt idx="0">
                  <c:v>Variación (%)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dLbls>
            <c:spPr>
              <a:ln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CUADROS!$B$44:$B$46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CUADROS!$E$44:$E$46</c:f>
              <c:numCache>
                <c:formatCode>0.0</c:formatCode>
                <c:ptCount val="3"/>
                <c:pt idx="0">
                  <c:v>0.36277046335283103</c:v>
                </c:pt>
                <c:pt idx="1">
                  <c:v>-1.5724178414116494</c:v>
                </c:pt>
                <c:pt idx="2">
                  <c:v>-3.257357093159456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70352"/>
        <c:axId val="644273072"/>
      </c:lineChart>
      <c:catAx>
        <c:axId val="64427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700" b="1">
                <a:solidFill>
                  <a:srgbClr val="395F9B"/>
                </a:solidFill>
              </a:defRPr>
            </a:pPr>
            <a:endParaRPr lang="es-CO"/>
          </a:p>
        </c:txPr>
        <c:crossAx val="644269808"/>
        <c:crosses val="autoZero"/>
        <c:auto val="1"/>
        <c:lblAlgn val="ctr"/>
        <c:lblOffset val="100"/>
        <c:noMultiLvlLbl val="0"/>
      </c:catAx>
      <c:valAx>
        <c:axId val="6442698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00">
                    <a:solidFill>
                      <a:srgbClr val="395F9B"/>
                    </a:solidFill>
                  </a:defRPr>
                </a:pPr>
                <a:r>
                  <a:rPr lang="es-CO" sz="700">
                    <a:solidFill>
                      <a:srgbClr val="395F9B"/>
                    </a:solidFill>
                  </a:rPr>
                  <a:t>Millones de Dólares FOB</a:t>
                </a:r>
              </a:p>
            </c:rich>
          </c:tx>
          <c:layout>
            <c:manualLayout>
              <c:xMode val="edge"/>
              <c:yMode val="edge"/>
              <c:x val="2.1087632775102293E-2"/>
              <c:y val="0.24593467483231274"/>
            </c:manualLayout>
          </c:layout>
          <c:overlay val="0"/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700">
                <a:solidFill>
                  <a:srgbClr val="395F9B"/>
                </a:solidFill>
              </a:defRPr>
            </a:pPr>
            <a:endParaRPr lang="es-CO"/>
          </a:p>
        </c:txPr>
        <c:crossAx val="644271984"/>
        <c:crosses val="autoZero"/>
        <c:crossBetween val="between"/>
      </c:valAx>
      <c:valAx>
        <c:axId val="6442730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700">
                    <a:solidFill>
                      <a:srgbClr val="395F9B"/>
                    </a:solidFill>
                  </a:defRPr>
                </a:pPr>
                <a:r>
                  <a:rPr lang="en-US" sz="700">
                    <a:solidFill>
                      <a:srgbClr val="395F9B"/>
                    </a:solidFill>
                  </a:rPr>
                  <a:t>Variación (%)</a:t>
                </a:r>
              </a:p>
            </c:rich>
          </c:tx>
          <c:layout>
            <c:manualLayout>
              <c:xMode val="edge"/>
              <c:yMode val="edge"/>
              <c:x val="0.95404707447964743"/>
              <c:y val="0.31726633129192189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700">
                <a:solidFill>
                  <a:srgbClr val="395F9B"/>
                </a:solidFill>
              </a:defRPr>
            </a:pPr>
            <a:endParaRPr lang="es-CO"/>
          </a:p>
        </c:txPr>
        <c:crossAx val="644270352"/>
        <c:crosses val="max"/>
        <c:crossBetween val="between"/>
      </c:valAx>
      <c:catAx>
        <c:axId val="6442703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44273072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>
              <a:solidFill>
                <a:srgbClr val="395F9B"/>
              </a:solidFill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CO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CUADROS!$C$43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E7E6E6"/>
            </a:solidFill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77777777777781E-3"/>
                  <c:y val="8.2229512977544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CUADROS!$C$53:$C$55</c:f>
              <c:numCache>
                <c:formatCode>#,##0_ ;\-#,##0\ </c:formatCode>
                <c:ptCount val="3"/>
                <c:pt idx="0">
                  <c:v>489690.32123999891</c:v>
                </c:pt>
                <c:pt idx="1">
                  <c:v>2371971.0387599962</c:v>
                </c:pt>
                <c:pt idx="2">
                  <c:v>5236770.0847499929</c:v>
                </c:pt>
              </c:numCache>
            </c:numRef>
          </c:val>
        </c:ser>
        <c:ser>
          <c:idx val="1"/>
          <c:order val="1"/>
          <c:tx>
            <c:strRef>
              <c:f>CUADROS!$D$43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8.38954505686791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CUADROS!$D$53:$D$55</c:f>
              <c:numCache>
                <c:formatCode>#,##0_ ;\-#,##0\ </c:formatCode>
                <c:ptCount val="3"/>
                <c:pt idx="0">
                  <c:v>605695.86682000046</c:v>
                </c:pt>
                <c:pt idx="1">
                  <c:v>2531043.0269599976</c:v>
                </c:pt>
                <c:pt idx="2">
                  <c:v>5394980.735589996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-6"/>
        <c:axId val="644277968"/>
        <c:axId val="644270896"/>
      </c:barChart>
      <c:lineChart>
        <c:grouping val="standard"/>
        <c:varyColors val="0"/>
        <c:ser>
          <c:idx val="2"/>
          <c:order val="2"/>
          <c:tx>
            <c:strRef>
              <c:f>CUADROS!$E$43</c:f>
              <c:strCache>
                <c:ptCount val="1"/>
                <c:pt idx="0">
                  <c:v>Variación (%)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dLbls>
            <c:dLbl>
              <c:idx val="1"/>
              <c:layout>
                <c:manualLayout>
                  <c:x val="-3.4044024716323944E-2"/>
                  <c:y val="4.5214535120807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ln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CUADROS!$B$53:$B$55</c:f>
              <c:strCache>
                <c:ptCount val="3"/>
                <c:pt idx="0">
                  <c:v>Mayo</c:v>
                </c:pt>
                <c:pt idx="1">
                  <c:v>Enero - Mayo</c:v>
                </c:pt>
                <c:pt idx="2">
                  <c:v>12 meses</c:v>
                </c:pt>
              </c:strCache>
            </c:strRef>
          </c:cat>
          <c:val>
            <c:numRef>
              <c:f>CUADROS!$E$53:$E$55</c:f>
              <c:numCache>
                <c:formatCode>0.0</c:formatCode>
                <c:ptCount val="3"/>
                <c:pt idx="0">
                  <c:v>23.689572888892528</c:v>
                </c:pt>
                <c:pt idx="1">
                  <c:v>6.7063208445900813</c:v>
                </c:pt>
                <c:pt idx="2">
                  <c:v>3.0211494543311801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279600"/>
        <c:axId val="644271440"/>
      </c:lineChart>
      <c:catAx>
        <c:axId val="64427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700">
                <a:solidFill>
                  <a:srgbClr val="395F9B"/>
                </a:solidFill>
              </a:defRPr>
            </a:pPr>
            <a:endParaRPr lang="es-CO"/>
          </a:p>
        </c:txPr>
        <c:crossAx val="644270896"/>
        <c:crosses val="autoZero"/>
        <c:auto val="1"/>
        <c:lblAlgn val="ctr"/>
        <c:lblOffset val="100"/>
        <c:noMultiLvlLbl val="0"/>
      </c:catAx>
      <c:valAx>
        <c:axId val="6442708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700">
                    <a:solidFill>
                      <a:srgbClr val="395F9B"/>
                    </a:solidFill>
                  </a:defRPr>
                </a:pPr>
                <a:r>
                  <a:rPr lang="es-CO" sz="700">
                    <a:solidFill>
                      <a:srgbClr val="395F9B"/>
                    </a:solidFill>
                  </a:rPr>
                  <a:t>Toneladas (t)</a:t>
                </a:r>
              </a:p>
            </c:rich>
          </c:tx>
          <c:layout>
            <c:manualLayout>
              <c:xMode val="edge"/>
              <c:yMode val="edge"/>
              <c:x val="2.1087632775102307E-2"/>
              <c:y val="0.24593467483231282"/>
            </c:manualLayout>
          </c:layout>
          <c:overlay val="0"/>
        </c:title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700">
                <a:solidFill>
                  <a:srgbClr val="395F9B"/>
                </a:solidFill>
              </a:defRPr>
            </a:pPr>
            <a:endParaRPr lang="es-CO"/>
          </a:p>
        </c:txPr>
        <c:crossAx val="644277968"/>
        <c:crosses val="autoZero"/>
        <c:crossBetween val="between"/>
      </c:valAx>
      <c:valAx>
        <c:axId val="64427144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700"/>
                </a:pPr>
                <a:r>
                  <a:rPr lang="en-US" sz="700"/>
                  <a:t>Variación (%)</a:t>
                </a:r>
              </a:p>
            </c:rich>
          </c:tx>
          <c:layout>
            <c:manualLayout>
              <c:xMode val="edge"/>
              <c:yMode val="edge"/>
              <c:x val="0.95404707447964765"/>
              <c:y val="0.317266331291922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es-CO"/>
          </a:p>
        </c:txPr>
        <c:crossAx val="644279600"/>
        <c:crosses val="max"/>
        <c:crossBetween val="between"/>
      </c:valAx>
      <c:catAx>
        <c:axId val="644279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64427144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s-CO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Hoja1!$E$6</c:f>
              <c:strCache>
                <c:ptCount val="1"/>
                <c:pt idx="0">
                  <c:v>Importaciones en Valor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Hoja1!$F$3:$N$3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Hoja1!$F$6:$N$6</c:f>
              <c:numCache>
                <c:formatCode>_-* #,##0_-;\-* #,##0_-;_-* "-"??_-;_-@_-</c:formatCode>
                <c:ptCount val="9"/>
                <c:pt idx="0">
                  <c:v>4486.0346160899999</c:v>
                </c:pt>
                <c:pt idx="1">
                  <c:v>5719.5703018900012</c:v>
                </c:pt>
                <c:pt idx="2">
                  <c:v>6528.760936579999</c:v>
                </c:pt>
                <c:pt idx="3">
                  <c:v>6348.2541395199987</c:v>
                </c:pt>
                <c:pt idx="4">
                  <c:v>6506.7975538799992</c:v>
                </c:pt>
                <c:pt idx="5">
                  <c:v>6018.9948511700022</c:v>
                </c:pt>
                <c:pt idx="6">
                  <c:v>6265.2024178500023</c:v>
                </c:pt>
                <c:pt idx="7">
                  <c:v>6249.3174189599986</c:v>
                </c:pt>
                <c:pt idx="8">
                  <c:v>6907.9669609700004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4278512"/>
        <c:axId val="644268720"/>
      </c:barChart>
      <c:catAx>
        <c:axId val="64427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44268720"/>
        <c:crosses val="autoZero"/>
        <c:auto val="1"/>
        <c:lblAlgn val="ctr"/>
        <c:lblOffset val="100"/>
        <c:noMultiLvlLbl val="0"/>
      </c:catAx>
      <c:valAx>
        <c:axId val="644268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644278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rgbClr val="002060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35F9A-2708-4120-9EE5-895B21BC682D}" type="datetimeFigureOut">
              <a:rPr lang="es-ES" smtClean="0"/>
              <a:t>13/09/2019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A0BFF-752F-4F01-B705-5E9002A6E3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426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243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232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275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280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7669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0838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29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4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509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45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98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623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998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928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A0BFF-752F-4F01-B705-5E9002A6E3F0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41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D85830-7621-7D48-952C-59B967DDB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62880DE-485E-3B43-984F-790C1EF6C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11C84B3-E2B6-D84B-9EF6-50B23800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A210F25-4CA1-7C4A-9CAF-01F16C76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6F0491E-2174-8944-9536-B9A939FD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276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8724485-7972-234A-9FBF-60098BBCD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62DA394-362E-5743-8A28-4BE53251D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C0A43F7-A999-3548-8608-CA2A8BAFB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C7CBF47-36CD-2E48-B684-285BC5DB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CCC46FF-17BD-3143-8B1A-E75D5C7F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418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A7FE60F-E37B-7844-B3CB-257809690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3AFF003-6F84-CD49-883E-7A33B4D7D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F83B7EA-A1A2-2F45-8A76-70FFB444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4A44803-EBDC-1649-AB30-B5D15561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D475F2-6603-5343-A9D4-07D7A7581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21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7DB607-4842-6E49-A2FA-D30679DE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4875B5F-2EB1-A348-96E2-797047EBF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D02A01B-6782-1A44-A3B5-DC574E81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7C242FB-51D9-B146-ACEA-251FF498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05E9BF-31D5-314C-B481-30D00DA0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60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C456DE-4974-8343-8AFA-07D5CE67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373C20F-AD30-DD41-A89A-8240AB122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96D342C-BFAB-D844-9811-46A6EC4A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2B0FD6D-7C4F-9143-B47D-EE88ADBAD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32AB79F-A85D-AD4E-A441-E5B4FAF9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6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BF1A6E-7B3E-514D-9F46-2D714428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4631048-E207-704F-BAD0-6E00449DD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31734F2-14AB-F644-A4E2-2B1FEF2B4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7B5AF8E-54C6-B041-B5F6-11E13E9F3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030F0CD-36F2-5F4D-9BBA-3C4951CA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A25E3FF-B8DC-8F4E-A9F3-186F08FFD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480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141667-5BDE-7F44-B62B-6EBF1C5EC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2E132E2-B5D7-AB48-8E5E-33C5DCF59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6111F94-F641-5B4F-93BD-A1B570971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9C27541-4102-CE49-908C-44ADD3E0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9239E0A-285E-2040-A0F5-00F8862E4B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6C5D735C-B5C9-5047-8227-CB46A1E9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276DE5E-2207-7648-9B99-FE82F1DF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845C1F9-CECD-9940-B4D0-175DE92D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1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EADE4C-314D-0040-8C8D-576613CC1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8C43F21-B2B4-8A4E-9D5C-5B094626A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691F8A66-8C40-0F4D-B902-294380C0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A355A77-CED0-A44F-91CE-936844A2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670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E8912DD-FF86-2E4D-BDBF-0F8CAAAD4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6381634-8E29-884D-958F-73DF4382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C8BAF5B8-A837-A14F-955C-E988C034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6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390727C-04F0-E340-B1B9-A2B09FD1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66839F-C5C1-6540-A5B6-C55824929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CBE4BA1-4E68-D947-A566-63DF0DFB5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EE4D1B3-C40A-D740-A7A3-93C401B2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9CE2725-2756-FC44-BB46-65ED454D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5C22DFD-4FF5-2A44-90DE-BE4C3DC67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1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F7A380-4066-B344-906F-267DEF930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ADBBA33-3CFF-144B-9E11-BEF38D138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65B296A-1FDF-874B-877B-24BA337C0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744B6C7-FBDD-174E-B735-CD8FB73E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407B29A-991C-764C-863B-119E7577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318E7AD-8F0F-8748-B467-3E5345919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697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EA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9956A685-FAFE-DF40-B78C-059C6B76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DA293F9-C5F8-1845-94E0-57E2F55D4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7F29473-971B-2649-A9A8-0C3440FA7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91861-0E3B-DE45-9873-34B0B05CDCE1}" type="datetimeFigureOut">
              <a:rPr lang="es-CO" smtClean="0"/>
              <a:t>13/09/2019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1B3A1EE-0089-534E-A131-AFEFA4CA8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30B4992-C20F-A34E-A822-D6F75FF27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AC42-840D-8346-B0BE-5DB4F0A37E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055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FAC0B03-4713-9541-9E4B-35DAFADE4736}"/>
              </a:ext>
            </a:extLst>
          </p:cNvPr>
          <p:cNvSpPr txBox="1"/>
          <p:nvPr/>
        </p:nvSpPr>
        <p:spPr>
          <a:xfrm>
            <a:off x="491673" y="4198307"/>
            <a:ext cx="713984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CIFRAS SECTOR AGROPECUARIO 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Oficina Asesora de Planeación y Prospectiva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Grupo </a:t>
            </a:r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de Información y Estadísticas </a:t>
            </a:r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Sectoriales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01 de Agosto de 2019</a:t>
            </a:r>
            <a:endParaRPr lang="es-CO" dirty="0">
              <a:solidFill>
                <a:prstClr val="white"/>
              </a:solidFill>
              <a:latin typeface="Calibri Light" panose="020F0302020204030204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08758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Importaciones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Productos Agropecuarios,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Alimentos y Bebidas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94052" y="939756"/>
            <a:ext cx="5506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Importaciones (Millones de Dólares FOB)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42088" y="4707516"/>
            <a:ext cx="54689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el año 2018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importaciones en valor aumentaron 10,5% 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año 2017.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78628" y="470751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2018 el volumen de las importaciones aumento 6,8% con respecto al año 2017.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499546" y="939756"/>
            <a:ext cx="5678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Volumen Importaciones (Millones de Toneladas)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16127" y="4213882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Dólares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716877" y="4213882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Toneladas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295842"/>
              </p:ext>
            </p:extLst>
          </p:nvPr>
        </p:nvGraphicFramePr>
        <p:xfrm>
          <a:off x="790579" y="14173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723041"/>
              </p:ext>
            </p:extLst>
          </p:nvPr>
        </p:nvGraphicFramePr>
        <p:xfrm>
          <a:off x="6762750" y="14173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431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275455" y="679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-1" y="342805"/>
            <a:ext cx="5865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Importaciones de Productos Agropecuarios, Alimentos y Bebidas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Mayo de 2019 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(Millones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de dólares CIF)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" y="4187270"/>
            <a:ext cx="5104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importaciones del sector en Mayo de 2019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disminuyeron en valor 3,6%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mes de 2018, comportamiento explicado por la  disminución en las importaciones de agua mineral y agua gaseada en 12,4 millones de dólares (-97,6%), aceite de palma en 10,9 millones de dólares (-57,5%) y torta de soya 8,8 millones de dólares (-13,1%).</a:t>
            </a: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Entre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Enero y Mayo de 2019 las importaciones de productos agropecuarios, alimentos y bebidas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no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presentaron variación</a:t>
            </a:r>
            <a:endParaRPr lang="es-CO" sz="16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3068" y="6670126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6189333" y="368637"/>
            <a:ext cx="5892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Importaciones de Productos Agropecuarios, Alimentos y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Bebidas Mayo de 2019 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(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toneladas)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6193300" y="4125655"/>
            <a:ext cx="51040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importaciones del sector en Mayo de 2019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disminuyeron en volumen 1,8%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mes de 2018, comportamiento explicado por la disminución en las importaciones      de agua mineral y agua gaseada en 45.885 toneladas (-98,9%), aceite de palma en 15.861 toneladas (-58,1%) y arroz en 14.084 toneladas (-28,7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%).</a:t>
            </a:r>
            <a:endParaRPr lang="es-CO" sz="16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Entre Enero y Mayo de 2019, las importaciones de productos agropecuarios, alimentos y bebidas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presentaron una disminución de 1,9%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periodo del año anterior.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064568"/>
              </p:ext>
            </p:extLst>
          </p:nvPr>
        </p:nvGraphicFramePr>
        <p:xfrm>
          <a:off x="247666" y="1068648"/>
          <a:ext cx="4856404" cy="3193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504915"/>
              </p:ext>
            </p:extLst>
          </p:nvPr>
        </p:nvGraphicFramePr>
        <p:xfrm>
          <a:off x="6566170" y="1068648"/>
          <a:ext cx="4640093" cy="3193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57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80213" y="530967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Principales Productos Agropecuarios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, alimentos y bebidas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Importados (Miles de Dólares CIF)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/>
          </p:nvPr>
        </p:nvGraphicFramePr>
        <p:xfrm>
          <a:off x="1402123" y="1368156"/>
          <a:ext cx="9864000" cy="4579620"/>
        </p:xfrm>
        <a:graphic>
          <a:graphicData uri="http://schemas.openxmlformats.org/drawingml/2006/table">
            <a:tbl>
              <a:tblPr/>
              <a:tblGrid>
                <a:gridCol w="5160602"/>
                <a:gridCol w="1907660"/>
                <a:gridCol w="1051122"/>
                <a:gridCol w="783296"/>
                <a:gridCol w="961320"/>
              </a:tblGrid>
              <a:tr h="344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Producto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Variación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Participación 2018 </a:t>
                      </a:r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Maíz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917.899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1.049.965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14,4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15,2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Tortas y demás residuos sólidos de la extracción del aceite de soya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481.121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572.722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19,0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8,3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Trigo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441.797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431.657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2,3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6,2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Preparaciones alimenticias -otras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283.185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292.010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3,1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Aceite de soja (soya)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301.997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273.877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9,3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Soya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214.121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249.805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16,7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Carne de porcinos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175.277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218.698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24,8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Preparaciones y conservas de pescados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168.407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215.951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28,2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Aceite de palma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145.923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210.415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44,2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Agua mineral y agua gaseada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154.642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152.363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Preparaciones utilizadas para la alimentación de los </a:t>
                      </a:r>
                      <a:r>
                        <a:rPr lang="es-CO" sz="14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animales</a:t>
                      </a:r>
                      <a:endParaRPr lang="es-CO" sz="1400" b="1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130.949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151.167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15,4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2,2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Residuos de la industria del almidón </a:t>
                      </a:r>
                      <a:r>
                        <a:rPr lang="es-CO" sz="14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y residuos similares</a:t>
                      </a:r>
                      <a:endParaRPr lang="es-CO" sz="1400" b="1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100.303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118.760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18,4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Manzanas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101.359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103.679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2,3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Cerveza de malta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84.047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99.529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18,4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Pescado congelado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90.744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99.111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9,2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Café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30.538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96.061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214,6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Cebada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74.343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92.125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Arroz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70.339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79.319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Leche y nata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70.282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67.264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4,3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08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80213" y="530967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Principales Orígenes de las Importaciones de Productos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Agropecuarios,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Alimentos y Bebidas por Valor (Miles de Dólares FOB)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291812"/>
              </p:ext>
            </p:extLst>
          </p:nvPr>
        </p:nvGraphicFramePr>
        <p:xfrm>
          <a:off x="3659548" y="1549131"/>
          <a:ext cx="5190782" cy="4410075"/>
        </p:xfrm>
        <a:graphic>
          <a:graphicData uri="http://schemas.openxmlformats.org/drawingml/2006/table">
            <a:tbl>
              <a:tblPr/>
              <a:tblGrid>
                <a:gridCol w="2232000"/>
                <a:gridCol w="1907660"/>
                <a:gridCol w="1051122"/>
              </a:tblGrid>
              <a:tr h="344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País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Miles de Dólares </a:t>
                      </a:r>
                      <a:r>
                        <a:rPr lang="es-CO" sz="14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CIF</a:t>
                      </a:r>
                      <a:endParaRPr lang="es-CO" sz="1400" b="1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Participación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Estados Unidos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3.103.606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44,9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Ecuador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458.776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6,6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411.872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6,0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Canadá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407.644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5,9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Bolivia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312.849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4,5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301.146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4,4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México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266.519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256.616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3,7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Perú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191.795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ZFP Femsa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175.757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124.474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España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112.177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Reino Unido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58.604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0,8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Vietnam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58.354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0,8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77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08758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Balanza Comercial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Productos Agropecuarios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, alimentos y bebidas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81881" y="939756"/>
            <a:ext cx="3130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Balanza Comercial 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(Millones de Dólares FOB)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42088" y="4707516"/>
            <a:ext cx="54689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 balanza comercial en valor en el año 2018 presentó un superávit de 863 millones de dólares, cifra 42,5% menor al superávit presentado en 2017.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78628" y="4707516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 balanza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comercial en volumen en el año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2018 presentó un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déficit de 8,5 millones de toneladas, superior en 8,9% al presentando en 2017 y el mayor déficit en el periodo 2010-2018. 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7617644" y="939756"/>
            <a:ext cx="3441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Volumen Balanza Comercial 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(Millones de Toneladas)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44702" y="4471057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Dólares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745452" y="4471057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Toneladas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806729"/>
              </p:ext>
            </p:extLst>
          </p:nvPr>
        </p:nvGraphicFramePr>
        <p:xfrm>
          <a:off x="800100" y="1590675"/>
          <a:ext cx="46196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761034"/>
              </p:ext>
            </p:extLst>
          </p:nvPr>
        </p:nvGraphicFramePr>
        <p:xfrm>
          <a:off x="6201506" y="1586087"/>
          <a:ext cx="47148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929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FAC0B03-4713-9541-9E4B-35DAFADE4736}"/>
              </a:ext>
            </a:extLst>
          </p:cNvPr>
          <p:cNvSpPr txBox="1"/>
          <p:nvPr/>
        </p:nvSpPr>
        <p:spPr>
          <a:xfrm>
            <a:off x="272247" y="4295584"/>
            <a:ext cx="4553362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EMPLEO</a:t>
            </a:r>
            <a:endParaRPr lang="es-CO" sz="3200" b="1" dirty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Oficina Asesora de Planeación y Prospectiva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Grupo de Información y Estadísticas </a:t>
            </a:r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Sectoriales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01 de Agosto de 2019</a:t>
            </a:r>
          </a:p>
        </p:txBody>
      </p:sp>
    </p:spTree>
    <p:extLst>
      <p:ext uri="{BB962C8B-B14F-4D97-AF65-F5344CB8AC3E}">
        <p14:creationId xmlns:p14="http://schemas.microsoft.com/office/powerpoint/2010/main" val="11621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08758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Tasa de Desempleo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115505"/>
              </p:ext>
            </p:extLst>
          </p:nvPr>
        </p:nvGraphicFramePr>
        <p:xfrm>
          <a:off x="533250" y="1392344"/>
          <a:ext cx="5380597" cy="2971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1390303" y="749256"/>
            <a:ext cx="3514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Nacional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,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Cabeceras 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y Rural </a:t>
            </a:r>
            <a:endParaRPr lang="es-CO" dirty="0" smtClean="0">
              <a:solidFill>
                <a:srgbClr val="395F9B"/>
              </a:solidFill>
              <a:latin typeface="Work Sans Medium" pitchFamily="2" charset="77"/>
            </a:endParaRP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Promedio Anual 2002-2018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6496049" y="784019"/>
            <a:ext cx="53322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Nacional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,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Cabeceras y Rural 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Trimestre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Móvil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Abril –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Junio 2002-2019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42088" y="4707516"/>
            <a:ext cx="54689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2018 la tasa de desempleo del Sector Rural fue en promedio de 5,12%, inferior en 0,02 puntos porcentuales a la presentada en el año 2017 (5,14%). 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78628" y="4707516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Sector Rural presentó una tasa de desempleo de 5,88%, superior en 1,1 puntos porcentuales al mismo trimestre del año anterior (4,79%). 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891757"/>
              </p:ext>
            </p:extLst>
          </p:nvPr>
        </p:nvGraphicFramePr>
        <p:xfrm>
          <a:off x="6287589" y="1457630"/>
          <a:ext cx="5538651" cy="2916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25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34522" y="657112"/>
            <a:ext cx="5340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Ocupados Total Nacional (Miles)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Trimestre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Móvil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Abril/19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–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Junio/19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2252" y="5141362"/>
            <a:ext cx="52357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total nacional de ocupados en el trimestre fue de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22,2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personas de los cuales </a:t>
            </a:r>
            <a:r>
              <a:rPr lang="es-CO" sz="20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sector agropecuario ocupó </a:t>
            </a:r>
            <a:r>
              <a:rPr lang="es-CO" sz="20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3,5 </a:t>
            </a:r>
            <a:r>
              <a:rPr lang="es-CO" sz="20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(</a:t>
            </a:r>
            <a:r>
              <a:rPr lang="es-CO" sz="20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15,5%).</a:t>
            </a:r>
            <a:endParaRPr lang="es-CO" sz="2000" b="1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92252" y="6581140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F62703CD-C11C-854A-9FC9-28A19F9690DC}"/>
              </a:ext>
            </a:extLst>
          </p:cNvPr>
          <p:cNvSpPr txBox="1"/>
          <p:nvPr/>
        </p:nvSpPr>
        <p:spPr>
          <a:xfrm>
            <a:off x="670680" y="244226"/>
            <a:ext cx="132997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dirty="0" smtClean="0">
                <a:solidFill>
                  <a:srgbClr val="395F9B"/>
                </a:solidFill>
                <a:ea typeface="Calibri" charset="0"/>
                <a:cs typeface="Calibri" charset="0"/>
              </a:rPr>
              <a:t>Mercado Laboral</a:t>
            </a:r>
            <a:endParaRPr lang="es-CO" sz="1300" dirty="0">
              <a:solidFill>
                <a:srgbClr val="395F9B"/>
              </a:solidFill>
              <a:ea typeface="Calibri" charset="0"/>
              <a:cs typeface="Calibri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6465152" y="658590"/>
            <a:ext cx="53409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Ocupados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Sector Rural (Miles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)</a:t>
            </a:r>
          </a:p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Trimestre Móvil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Abril/19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–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Junio/19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419626" y="5159180"/>
            <a:ext cx="5386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58,5%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 los ocupados del sector rural (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4,8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millones) correspondieron al </a:t>
            </a:r>
            <a:r>
              <a:rPr lang="es-CO" sz="20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sector agropecuario que empleó en el trimestre a </a:t>
            </a:r>
            <a:r>
              <a:rPr lang="es-CO" sz="20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2,8 </a:t>
            </a:r>
            <a:r>
              <a:rPr lang="es-CO" sz="20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personas.</a:t>
            </a: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/>
          </p:nvPr>
        </p:nvGraphicFramePr>
        <p:xfrm>
          <a:off x="309613" y="1424943"/>
          <a:ext cx="5405438" cy="332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573400" y="2035480"/>
            <a:ext cx="3518291" cy="233595"/>
          </a:xfrm>
          <a:prstGeom prst="rect">
            <a:avLst/>
          </a:prstGeom>
          <a:solidFill>
            <a:srgbClr val="117A76">
              <a:alpha val="14000"/>
            </a:srgb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/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/>
          </p:nvPr>
        </p:nvGraphicFramePr>
        <p:xfrm>
          <a:off x="5978838" y="1355887"/>
          <a:ext cx="570748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ángulo 18"/>
          <p:cNvSpPr/>
          <p:nvPr/>
        </p:nvSpPr>
        <p:spPr>
          <a:xfrm>
            <a:off x="6304698" y="1499824"/>
            <a:ext cx="4854731" cy="233623"/>
          </a:xfrm>
          <a:prstGeom prst="rect">
            <a:avLst/>
          </a:prstGeom>
          <a:solidFill>
            <a:srgbClr val="117A76">
              <a:alpha val="14000"/>
            </a:srgb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71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FAC0B03-4713-9541-9E4B-35DAFADE4736}"/>
              </a:ext>
            </a:extLst>
          </p:cNvPr>
          <p:cNvSpPr txBox="1"/>
          <p:nvPr/>
        </p:nvSpPr>
        <p:spPr>
          <a:xfrm>
            <a:off x="272247" y="4295584"/>
            <a:ext cx="661347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Superficie y Producción Agrícola</a:t>
            </a:r>
            <a:endParaRPr lang="es-CO" sz="3200" b="1" dirty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Oficina Asesora de Planeación y Prospectiva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Grupo de Información y Estadísticas </a:t>
            </a:r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Sectoriales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01 de Agosto de 2019</a:t>
            </a:r>
            <a:endParaRPr lang="es-CO" dirty="0">
              <a:solidFill>
                <a:prstClr val="white"/>
              </a:solidFill>
              <a:latin typeface="Calibri Light" panose="020F0302020204030204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7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26176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Superficie Agrícola Sembrada (ha) 2010-2018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347" y="918000"/>
            <a:ext cx="9138816" cy="59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FAC0B03-4713-9541-9E4B-35DAFADE4736}"/>
              </a:ext>
            </a:extLst>
          </p:cNvPr>
          <p:cNvSpPr txBox="1"/>
          <p:nvPr/>
        </p:nvSpPr>
        <p:spPr>
          <a:xfrm>
            <a:off x="272247" y="4295584"/>
            <a:ext cx="6947736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Valor Agregado del Sector </a:t>
            </a:r>
            <a:endParaRPr lang="es-CO" sz="3200" b="1" dirty="0" smtClean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CO" sz="3200" b="1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Agropecuario </a:t>
            </a:r>
            <a:r>
              <a:rPr lang="es-CO" sz="3200" b="1" dirty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Silvícola y Pesquero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Oficina Asesora de Planeación y Prospectiva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Grupo de Información y Estadísticas </a:t>
            </a:r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Sectoriales</a:t>
            </a: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01 de Agosto de 2019</a:t>
            </a:r>
            <a:endParaRPr lang="es-CO" dirty="0">
              <a:solidFill>
                <a:prstClr val="white"/>
              </a:solidFill>
              <a:latin typeface="Calibri Light" panose="020F0302020204030204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26176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Producción Agrícola (ha) 2010-2018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897" y="835587"/>
            <a:ext cx="9652769" cy="59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172200" y="5166560"/>
            <a:ext cx="58526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Valor Agregado del sector tuvo una variación de 1,4% en el primer trimestre de 2019 con respecto al mismo periodo de 2018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y se ubicó 1,4 puntos porcentuales  por debajo del PIB Total (2,8%).</a:t>
            </a:r>
            <a:endParaRPr lang="es-CO" sz="20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97276" y="520141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Variación (%) del PIB y del Valor Agregado del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Sector Agropecuario Silvícola y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Pesquero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707651"/>
              </p:ext>
            </p:extLst>
          </p:nvPr>
        </p:nvGraphicFramePr>
        <p:xfrm>
          <a:off x="6246918" y="1734192"/>
          <a:ext cx="5619222" cy="3451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7332617" y="1223645"/>
            <a:ext cx="439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Variación I Trimestre 2006-2019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546531"/>
              </p:ext>
            </p:extLst>
          </p:nvPr>
        </p:nvGraphicFramePr>
        <p:xfrm>
          <a:off x="192252" y="1645199"/>
          <a:ext cx="5619222" cy="353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98714" y="1244673"/>
            <a:ext cx="439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Variación Anual 2006-2018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67773" y="5172223"/>
            <a:ext cx="54689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2018 el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Valor Agregado del sector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tuvo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una variación de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2,1% con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respecto al año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2017 y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se ubicó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0,5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puntos porcentuales  por debajo del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PIB Total (2,6%).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5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53498" y="4770912"/>
            <a:ext cx="59044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 Valor Agregado del sector tuvo una variación de 1,4% en el primer trimestre de 2019 con respecto al mismo periodo de 2018, cambio explicado por el crecimiento de la pesca y acuicultura (11,0%), la ganadería (1,7%) y los cultivos agrícolas (0,9%).  Por otro lado la silvicultura y extracción de madera presentó una disminución de -0,4%.</a:t>
            </a:r>
            <a:endParaRPr lang="es-CO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566159"/>
              </p:ext>
            </p:extLst>
          </p:nvPr>
        </p:nvGraphicFramePr>
        <p:xfrm>
          <a:off x="696230" y="1692947"/>
          <a:ext cx="5399769" cy="2917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ángulo 1"/>
          <p:cNvSpPr/>
          <p:nvPr/>
        </p:nvSpPr>
        <p:spPr>
          <a:xfrm>
            <a:off x="1296350" y="1331156"/>
            <a:ext cx="4532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Tasa de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Crecimiento Subsectores (%) 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743174" y="1331156"/>
            <a:ext cx="3153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Participación Subsectores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183001" y="510616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Valor Agregado del Sector Agropecuario Silvícola y Pesquero</a:t>
            </a:r>
          </a:p>
          <a:p>
            <a:pPr algn="ctr"/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I Trimestre 2018-2019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6287574" y="4769799"/>
            <a:ext cx="5456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Dentro del valor agregado agropecuario, silvícola y pesquero, los cultivos agrícolas participaron el  primer trimestre de 2019 con el 70,4%, la ganadería con el 23,7%, la silvicultura y extracción de madera con el 3,1% y la pesca y acuicultura con el 2,7%.</a:t>
            </a:r>
            <a:endParaRPr lang="es-CO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000578"/>
              </p:ext>
            </p:extLst>
          </p:nvPr>
        </p:nvGraphicFramePr>
        <p:xfrm>
          <a:off x="7033888" y="1708988"/>
          <a:ext cx="4572000" cy="3089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6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FAC0B03-4713-9541-9E4B-35DAFADE4736}"/>
              </a:ext>
            </a:extLst>
          </p:cNvPr>
          <p:cNvSpPr txBox="1"/>
          <p:nvPr/>
        </p:nvSpPr>
        <p:spPr>
          <a:xfrm>
            <a:off x="272247" y="4295584"/>
            <a:ext cx="465383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COMERCIO EXTERIOR</a:t>
            </a:r>
            <a:endParaRPr lang="es-CO" sz="3200" b="1" dirty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Oficina Asesora de Planeación y Prospectiva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Grupo de Información y Estadísticas </a:t>
            </a:r>
            <a:r>
              <a:rPr lang="es-CO" dirty="0" smtClean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Sectoriales</a:t>
            </a:r>
          </a:p>
          <a:p>
            <a:r>
              <a:rPr lang="es-CO" dirty="0">
                <a:solidFill>
                  <a:prstClr val="white"/>
                </a:solidFill>
                <a:latin typeface="Calibri Light" panose="020F0302020204030204"/>
                <a:ea typeface="Calibri" charset="0"/>
                <a:cs typeface="Calibri" charset="0"/>
              </a:rPr>
              <a:t>01 de Agosto de 2019</a:t>
            </a:r>
          </a:p>
        </p:txBody>
      </p:sp>
    </p:spTree>
    <p:extLst>
      <p:ext uri="{BB962C8B-B14F-4D97-AF65-F5344CB8AC3E}">
        <p14:creationId xmlns:p14="http://schemas.microsoft.com/office/powerpoint/2010/main" val="17399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342088" y="408758"/>
            <a:ext cx="11507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Exportaciones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Productos Agropecuarios, alimentos y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bebidas 2010-2018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02066" y="930231"/>
            <a:ext cx="5490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Exportaciones (Millones de Dólares FOB)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342088" y="4707516"/>
            <a:ext cx="546898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el año 2018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exportaciones en valor </a:t>
            </a:r>
            <a:r>
              <a:rPr lang="es-CO" sz="20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disminuyeron de 0,7%  con respecto al </a:t>
            </a:r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año 2017.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78628" y="470751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0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2018 el volumen de las exportaciones aumento 3,4% con respecto al año 2017.</a:t>
            </a:r>
            <a:endParaRPr lang="es-CO" sz="20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169906"/>
              </p:ext>
            </p:extLst>
          </p:nvPr>
        </p:nvGraphicFramePr>
        <p:xfrm>
          <a:off x="790579" y="14706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183779"/>
              </p:ext>
            </p:extLst>
          </p:nvPr>
        </p:nvGraphicFramePr>
        <p:xfrm>
          <a:off x="6915150" y="14706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ángulo 13"/>
          <p:cNvSpPr/>
          <p:nvPr/>
        </p:nvSpPr>
        <p:spPr>
          <a:xfrm>
            <a:off x="6507558" y="930231"/>
            <a:ext cx="566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Volumen Exportaciones (Millones de Toneladas)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16127" y="4213882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Valores en Millones de Dólares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716877" y="4213882"/>
            <a:ext cx="23318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Valores en Millones de Toneladas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275455" y="679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0" y="294165"/>
            <a:ext cx="5842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Valor Exportaciones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de Productos Agropecuarios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,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Alimentos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y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Bebidas Mayo de 2019</a:t>
            </a:r>
          </a:p>
          <a:p>
            <a:pPr algn="ctr"/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(millones </a:t>
            </a:r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de dólares FOB)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" y="4206726"/>
            <a:ext cx="5104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exportaciones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del sector en Mayo de 2019 </a:t>
            </a:r>
            <a:r>
              <a:rPr lang="es-CO" sz="16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aumentaron en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valor </a:t>
            </a:r>
            <a:r>
              <a:rPr lang="es-CO" sz="16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0,4%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mes de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2018, comportamiento explicado principalmente por el aumento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las exportaciones de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bananos o plátanos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32,9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dólares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(36,0%), flores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11,8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dólares (7,4%)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aceite de soya 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4,5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millones de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dólares (111,2%).</a:t>
            </a:r>
            <a:endParaRPr lang="es-CO" sz="16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Entre enero y 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mayo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 2018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exportaciones </a:t>
            </a:r>
            <a:r>
              <a:rPr lang="es-CO" sz="1600" b="1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disminuyeron en 1,6%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con respecto al mismo periodo del año anterior.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3068" y="6670126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860817"/>
              </p:ext>
            </p:extLst>
          </p:nvPr>
        </p:nvGraphicFramePr>
        <p:xfrm>
          <a:off x="413935" y="1072325"/>
          <a:ext cx="4410614" cy="304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754133"/>
              </p:ext>
            </p:extLst>
          </p:nvPr>
        </p:nvGraphicFramePr>
        <p:xfrm>
          <a:off x="6536061" y="1193658"/>
          <a:ext cx="4410613" cy="294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6189332" y="319997"/>
            <a:ext cx="6002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Volumen Exportaciones de Productos Agropecuarios, Alimentos y Bebidas </a:t>
            </a:r>
            <a:r>
              <a:rPr lang="es-CO" dirty="0" smtClean="0">
                <a:solidFill>
                  <a:srgbClr val="395F9B"/>
                </a:solidFill>
                <a:latin typeface="Work Sans Medium" pitchFamily="2" charset="77"/>
              </a:rPr>
              <a:t>Mayo de 2019</a:t>
            </a:r>
            <a:endParaRPr lang="es-CO" dirty="0">
              <a:solidFill>
                <a:srgbClr val="395F9B"/>
              </a:solidFill>
              <a:latin typeface="Work Sans Medium" pitchFamily="2" charset="77"/>
            </a:endParaRPr>
          </a:p>
          <a:p>
            <a:pPr algn="ctr"/>
            <a:r>
              <a:rPr lang="es-CO" dirty="0">
                <a:solidFill>
                  <a:srgbClr val="395F9B"/>
                </a:solidFill>
                <a:latin typeface="Work Sans Medium" pitchFamily="2" charset="77"/>
              </a:rPr>
              <a:t>Según Grupos de Productos (toneladas)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6193300" y="4213207"/>
            <a:ext cx="51040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Las exportaciones del sector en Mayo de 2019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aumentaron en volumen 23,7%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mes de 2018, comportamiento explicado principalmente por el incremento en las exportaciones de bananos en 96 mil de toneladas (51,2%), aceite de palma en 21 mil de toneladas (27,4%) y aceite de soya en 5,0 mil de toneladas (135,3%).</a:t>
            </a: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Entre Enero y  Mayo de 2019 las exportaciones </a:t>
            </a:r>
            <a:r>
              <a:rPr lang="es-CO" sz="1600" b="1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aumentaron 6,7%  </a:t>
            </a:r>
            <a:r>
              <a:rPr lang="es-CO" sz="16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con respecto al mismo periodo del año anterior</a:t>
            </a:r>
            <a:r>
              <a:rPr lang="es-CO" sz="16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CO" sz="1600" dirty="0">
              <a:solidFill>
                <a:srgbClr val="395F9B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80213" y="530967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Principales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Productos Agropecuarios, Alimentos y Bebidas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 Exportados (Miles de Dólares FOB)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285627"/>
              </p:ext>
            </p:extLst>
          </p:nvPr>
        </p:nvGraphicFramePr>
        <p:xfrm>
          <a:off x="1774117" y="1453881"/>
          <a:ext cx="9289602" cy="4579620"/>
        </p:xfrm>
        <a:graphic>
          <a:graphicData uri="http://schemas.openxmlformats.org/drawingml/2006/table">
            <a:tbl>
              <a:tblPr/>
              <a:tblGrid>
                <a:gridCol w="5400000"/>
                <a:gridCol w="1062801"/>
                <a:gridCol w="1062801"/>
                <a:gridCol w="792000"/>
                <a:gridCol w="972000"/>
              </a:tblGrid>
              <a:tr h="84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Producto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Variación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Participación 2018 </a:t>
                      </a:r>
                      <a:r>
                        <a:rPr lang="es-CO" sz="11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Café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2.582.565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2.335.423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9,6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34,5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Flores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1.324.852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1.383.155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4,4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20,4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Bananos o plátanos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918.095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866.179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5,7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Aceite de palma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381.669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446.216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16,9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6,6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Azúcar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kern="1200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374.426</a:t>
                      </a:r>
                      <a:r>
                        <a:rPr lang="es-CO" sz="1400" b="0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CO" sz="1400" b="0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324.091 </a:t>
                      </a:r>
                      <a:endParaRPr lang="es-CO" sz="1400" b="0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13,4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Extractos, esencias y concentrados de café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224.866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233.153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3,7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Bombones, caramelos, confites y pastillas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172.542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168.407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2,4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2,5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Productos de panadería, pastelería y galletería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100.973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95.496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5,4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Aceites de almendra de palma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84.453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85.215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0,9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Carne de bovinos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67.319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71.088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5,6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Preparaciones alimenticias -otras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67.762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70.374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Aguacates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52.948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62.732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18,5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Cacao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64.471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58.903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-           8,6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Hortalizas, frutas y otros frutos preparados o conservados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48.282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58.364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20,9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Pescado fresco o refrigerado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41.491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55.118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32,8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Preparaciones utilizadas para la alimentación de los animales.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42.234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51.076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20,9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Chocolates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47.789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49.488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3,6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Bovinos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44.889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45.652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1,7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0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Granadillas, Maracuyá y otras pasifloras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30.079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37.530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24,8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0,6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4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3">
            <a:extLst>
              <a:ext uri="{FF2B5EF4-FFF2-40B4-BE49-F238E27FC236}">
                <a16:creationId xmlns:a16="http://schemas.microsoft.com/office/drawing/2014/main" xmlns="" id="{499C889B-3ED3-B940-BBCA-89F290794C78}"/>
              </a:ext>
            </a:extLst>
          </p:cNvPr>
          <p:cNvSpPr txBox="1"/>
          <p:nvPr/>
        </p:nvSpPr>
        <p:spPr>
          <a:xfrm>
            <a:off x="4501878" y="244226"/>
            <a:ext cx="318824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300" b="1" dirty="0">
                <a:solidFill>
                  <a:srgbClr val="395F9B"/>
                </a:solidFill>
              </a:rPr>
              <a:t>Ministerio de Agricultura y Desarrollo Rural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9859359-D35B-3B4A-9B7A-4F41EF0AFBA5}"/>
              </a:ext>
            </a:extLst>
          </p:cNvPr>
          <p:cNvSpPr txBox="1"/>
          <p:nvPr/>
        </p:nvSpPr>
        <p:spPr>
          <a:xfrm>
            <a:off x="580213" y="530967"/>
            <a:ext cx="11507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Principales Destinos de las Exportaciones de Productos </a:t>
            </a:r>
            <a:r>
              <a:rPr lang="es-CO" sz="2400" dirty="0">
                <a:solidFill>
                  <a:srgbClr val="395F9B"/>
                </a:solidFill>
                <a:latin typeface="Work Sans Medium" pitchFamily="2" charset="77"/>
              </a:rPr>
              <a:t>Agropecuarios, </a:t>
            </a:r>
            <a:r>
              <a:rPr lang="es-CO" sz="2400" dirty="0" smtClean="0">
                <a:solidFill>
                  <a:srgbClr val="395F9B"/>
                </a:solidFill>
                <a:latin typeface="Work Sans Medium" pitchFamily="2" charset="77"/>
              </a:rPr>
              <a:t>Alimentos y Bebidas por Valor (Miles de Dólares FOB)</a:t>
            </a:r>
            <a:endParaRPr lang="es-CO" sz="2400" dirty="0">
              <a:solidFill>
                <a:srgbClr val="395F9B"/>
              </a:solidFill>
              <a:latin typeface="Work Sans Medium" pitchFamily="2" charset="77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252" y="6631214"/>
            <a:ext cx="118074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Fuente</a:t>
            </a:r>
            <a:r>
              <a:rPr lang="es-CO" sz="800" dirty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: DANE. Cálculos </a:t>
            </a:r>
            <a:r>
              <a:rPr lang="es-CO" sz="800" dirty="0" smtClean="0">
                <a:solidFill>
                  <a:srgbClr val="395F9B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MADR</a:t>
            </a:r>
            <a:endParaRPr lang="es-CO" sz="800" dirty="0">
              <a:solidFill>
                <a:srgbClr val="395F9B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879829"/>
              </p:ext>
            </p:extLst>
          </p:nvPr>
        </p:nvGraphicFramePr>
        <p:xfrm>
          <a:off x="3659548" y="1549131"/>
          <a:ext cx="5190782" cy="4977765"/>
        </p:xfrm>
        <a:graphic>
          <a:graphicData uri="http://schemas.openxmlformats.org/drawingml/2006/table">
            <a:tbl>
              <a:tblPr/>
              <a:tblGrid>
                <a:gridCol w="2232000"/>
                <a:gridCol w="1907660"/>
                <a:gridCol w="1051122"/>
              </a:tblGrid>
              <a:tr h="3442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País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Miles de Dólares FOB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Participación 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Estados Unidos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2.846.466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39,0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Países Bajos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428.026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5,9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Bélgica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356.274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4,9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Alemania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350.994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4,8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Reino Unido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284.167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3,9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Japón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267.677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3,7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Canadá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245.444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3,4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España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214.997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Ecuador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206.621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185.817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Perú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174.679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2,4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134.992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112.185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México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108.971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 dirty="0" smtClean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Rusia</a:t>
                      </a:r>
                      <a:endParaRPr lang="es-CO" sz="1800" b="1" i="0" u="none" strike="noStrike" dirty="0">
                        <a:solidFill>
                          <a:srgbClr val="395F9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105.698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14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b="1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Corea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97.751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395F9B"/>
                          </a:solidFill>
                          <a:effectLst/>
                          <a:latin typeface="Calibri" panose="020F0502020204030204" pitchFamily="34" charset="0"/>
                        </a:rPr>
                        <a:t>             1,3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65CD0ACF1E44418006BA44157155CE" ma:contentTypeVersion="2" ma:contentTypeDescription="Crear nuevo documento." ma:contentTypeScope="" ma:versionID="03f01aff488692b05b5a4cda07122b26">
  <xsd:schema xmlns:xsd="http://www.w3.org/2001/XMLSchema" xmlns:xs="http://www.w3.org/2001/XMLSchema" xmlns:p="http://schemas.microsoft.com/office/2006/metadata/properties" xmlns:ns1="http://schemas.microsoft.com/sharepoint/v3" xmlns:ns2="0ac46da4-5bfd-481e-a685-53be71126e48" targetNamespace="http://schemas.microsoft.com/office/2006/metadata/properties" ma:root="true" ma:fieldsID="cdc92dc963cc730e4628f6e414173510" ns1:_="" ns2:_="">
    <xsd:import namespace="http://schemas.microsoft.com/sharepoint/v3"/>
    <xsd:import namespace="0ac46da4-5bfd-481e-a685-53be71126e4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c46da4-5bfd-481e-a685-53be71126e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9BF0237-D376-4D0C-A08A-2E9CAEFC0A1E}"/>
</file>

<file path=customXml/itemProps2.xml><?xml version="1.0" encoding="utf-8"?>
<ds:datastoreItem xmlns:ds="http://schemas.openxmlformats.org/officeDocument/2006/customXml" ds:itemID="{578DF1C4-956D-4A9B-9409-F4AEB1E8C0BB}"/>
</file>

<file path=customXml/itemProps3.xml><?xml version="1.0" encoding="utf-8"?>
<ds:datastoreItem xmlns:ds="http://schemas.openxmlformats.org/officeDocument/2006/customXml" ds:itemID="{893914C5-8D19-4656-8A49-E1D0735CE648}"/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2041</Words>
  <Application>Microsoft Office PowerPoint</Application>
  <PresentationFormat>Panorámica</PresentationFormat>
  <Paragraphs>443</Paragraphs>
  <Slides>20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Verdana</vt:lpstr>
      <vt:lpstr>Work Sans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Andrés Núñez</dc:creator>
  <cp:lastModifiedBy>Martha Liliana Florez Peñaranda</cp:lastModifiedBy>
  <cp:revision>170</cp:revision>
  <dcterms:created xsi:type="dcterms:W3CDTF">2018-11-26T15:23:54Z</dcterms:created>
  <dcterms:modified xsi:type="dcterms:W3CDTF">2019-09-13T19:49:13Z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0x010100A965CD0ACF1E44418006BA44157155CE</vt:lpwstr>
  </property>
</Properties>
</file>